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74" r:id="rId3"/>
    <p:sldId id="257" r:id="rId4"/>
    <p:sldId id="258" r:id="rId5"/>
    <p:sldId id="260" r:id="rId6"/>
    <p:sldId id="272" r:id="rId7"/>
    <p:sldId id="273" r:id="rId8"/>
    <p:sldId id="259" r:id="rId9"/>
    <p:sldId id="277" r:id="rId10"/>
    <p:sldId id="282" r:id="rId11"/>
    <p:sldId id="281" r:id="rId12"/>
    <p:sldId id="262" r:id="rId13"/>
    <p:sldId id="263" r:id="rId14"/>
    <p:sldId id="264" r:id="rId15"/>
    <p:sldId id="265" r:id="rId16"/>
    <p:sldId id="266" r:id="rId17"/>
    <p:sldId id="267" r:id="rId18"/>
    <p:sldId id="268" r:id="rId19"/>
    <p:sldId id="269" r:id="rId20"/>
    <p:sldId id="270" r:id="rId21"/>
    <p:sldId id="279"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1C325E-B822-4C54-AC5D-0ABA2783F946}" v="21" dt="2022-10-24T17:32:26.6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4342" autoAdjust="0"/>
  </p:normalViewPr>
  <p:slideViewPr>
    <p:cSldViewPr snapToGrid="0">
      <p:cViewPr varScale="1">
        <p:scale>
          <a:sx n="34" d="100"/>
          <a:sy n="34" d="100"/>
        </p:scale>
        <p:origin x="192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538CDA-F193-434A-A276-578E1E3D8A6F}" type="doc">
      <dgm:prSet loTypeId="urn:microsoft.com/office/officeart/2005/8/layout/hierarchy1" loCatId="hierarchy" qsTypeId="urn:microsoft.com/office/officeart/2005/8/quickstyle/simple3" qsCatId="simple" csTypeId="urn:microsoft.com/office/officeart/2005/8/colors/accent3_2" csCatId="accent3"/>
      <dgm:spPr/>
      <dgm:t>
        <a:bodyPr/>
        <a:lstStyle/>
        <a:p>
          <a:endParaRPr lang="en-US"/>
        </a:p>
      </dgm:t>
    </dgm:pt>
    <dgm:pt modelId="{D85D46B0-AD47-46EC-9F0C-94A0CF193315}">
      <dgm:prSet/>
      <dgm:spPr/>
      <dgm:t>
        <a:bodyPr/>
        <a:lstStyle/>
        <a:p>
          <a:r>
            <a:rPr lang="en-US"/>
            <a:t>Employee Engagement - is a mutual commitment between the company and the employee.  It is unlocking employee potential to drive high performance.</a:t>
          </a:r>
        </a:p>
      </dgm:t>
    </dgm:pt>
    <dgm:pt modelId="{128E8683-1852-43BC-B597-DC58A1832837}" type="parTrans" cxnId="{D52B0A48-31E5-49B6-AF49-26B2201B7784}">
      <dgm:prSet/>
      <dgm:spPr/>
      <dgm:t>
        <a:bodyPr/>
        <a:lstStyle/>
        <a:p>
          <a:endParaRPr lang="en-US"/>
        </a:p>
      </dgm:t>
    </dgm:pt>
    <dgm:pt modelId="{36E8F438-F3E5-4322-A203-5AE8762298F3}" type="sibTrans" cxnId="{D52B0A48-31E5-49B6-AF49-26B2201B7784}">
      <dgm:prSet/>
      <dgm:spPr/>
      <dgm:t>
        <a:bodyPr/>
        <a:lstStyle/>
        <a:p>
          <a:endParaRPr lang="en-US"/>
        </a:p>
      </dgm:t>
    </dgm:pt>
    <dgm:pt modelId="{8AF242BB-45CE-46FF-9B61-55AF666BAF45}">
      <dgm:prSet/>
      <dgm:spPr/>
      <dgm:t>
        <a:bodyPr/>
        <a:lstStyle/>
        <a:p>
          <a:r>
            <a:rPr lang="en-US"/>
            <a:t>Discretionary Effect- The above and beyond effort people will give if they want to </a:t>
          </a:r>
        </a:p>
      </dgm:t>
    </dgm:pt>
    <dgm:pt modelId="{9780A450-9721-4791-BE09-7534528F5758}" type="parTrans" cxnId="{2F401607-69C3-47E7-9606-283ADC617027}">
      <dgm:prSet/>
      <dgm:spPr/>
      <dgm:t>
        <a:bodyPr/>
        <a:lstStyle/>
        <a:p>
          <a:endParaRPr lang="en-US"/>
        </a:p>
      </dgm:t>
    </dgm:pt>
    <dgm:pt modelId="{8049F45E-5F27-42E5-93B1-B36CA655BD92}" type="sibTrans" cxnId="{2F401607-69C3-47E7-9606-283ADC617027}">
      <dgm:prSet/>
      <dgm:spPr/>
      <dgm:t>
        <a:bodyPr/>
        <a:lstStyle/>
        <a:p>
          <a:endParaRPr lang="en-US"/>
        </a:p>
      </dgm:t>
    </dgm:pt>
    <dgm:pt modelId="{08052D9F-403E-4AB0-8C35-948339F33BEF}" type="pres">
      <dgm:prSet presAssocID="{70538CDA-F193-434A-A276-578E1E3D8A6F}" presName="hierChild1" presStyleCnt="0">
        <dgm:presLayoutVars>
          <dgm:chPref val="1"/>
          <dgm:dir/>
          <dgm:animOne val="branch"/>
          <dgm:animLvl val="lvl"/>
          <dgm:resizeHandles/>
        </dgm:presLayoutVars>
      </dgm:prSet>
      <dgm:spPr/>
    </dgm:pt>
    <dgm:pt modelId="{C45E266B-0110-4C7B-A17F-A86BE208CE0E}" type="pres">
      <dgm:prSet presAssocID="{D85D46B0-AD47-46EC-9F0C-94A0CF193315}" presName="hierRoot1" presStyleCnt="0"/>
      <dgm:spPr/>
    </dgm:pt>
    <dgm:pt modelId="{A406E96D-44E7-4043-A96A-D27F8EC2DE55}" type="pres">
      <dgm:prSet presAssocID="{D85D46B0-AD47-46EC-9F0C-94A0CF193315}" presName="composite" presStyleCnt="0"/>
      <dgm:spPr/>
    </dgm:pt>
    <dgm:pt modelId="{B1B56A27-A759-43DD-BB83-C64DDC9DB82E}" type="pres">
      <dgm:prSet presAssocID="{D85D46B0-AD47-46EC-9F0C-94A0CF193315}" presName="background" presStyleLbl="node0" presStyleIdx="0" presStyleCnt="2"/>
      <dgm:spPr/>
    </dgm:pt>
    <dgm:pt modelId="{E6875DB1-67A6-4FAB-B38C-A4AC89C8A80D}" type="pres">
      <dgm:prSet presAssocID="{D85D46B0-AD47-46EC-9F0C-94A0CF193315}" presName="text" presStyleLbl="fgAcc0" presStyleIdx="0" presStyleCnt="2">
        <dgm:presLayoutVars>
          <dgm:chPref val="3"/>
        </dgm:presLayoutVars>
      </dgm:prSet>
      <dgm:spPr/>
    </dgm:pt>
    <dgm:pt modelId="{64B96A8D-AC75-4BBD-96C6-5CC43995F2EB}" type="pres">
      <dgm:prSet presAssocID="{D85D46B0-AD47-46EC-9F0C-94A0CF193315}" presName="hierChild2" presStyleCnt="0"/>
      <dgm:spPr/>
    </dgm:pt>
    <dgm:pt modelId="{501798CF-93C1-4516-8A7E-491DF81E9F60}" type="pres">
      <dgm:prSet presAssocID="{8AF242BB-45CE-46FF-9B61-55AF666BAF45}" presName="hierRoot1" presStyleCnt="0"/>
      <dgm:spPr/>
    </dgm:pt>
    <dgm:pt modelId="{E55F8FD1-D9BB-4887-B2B0-CFD6EA48F39F}" type="pres">
      <dgm:prSet presAssocID="{8AF242BB-45CE-46FF-9B61-55AF666BAF45}" presName="composite" presStyleCnt="0"/>
      <dgm:spPr/>
    </dgm:pt>
    <dgm:pt modelId="{F63C0DEB-9B40-45CA-9DE5-A0FA610B58FE}" type="pres">
      <dgm:prSet presAssocID="{8AF242BB-45CE-46FF-9B61-55AF666BAF45}" presName="background" presStyleLbl="node0" presStyleIdx="1" presStyleCnt="2"/>
      <dgm:spPr/>
    </dgm:pt>
    <dgm:pt modelId="{0B58D92B-2530-4CE6-B5D0-7E74729385ED}" type="pres">
      <dgm:prSet presAssocID="{8AF242BB-45CE-46FF-9B61-55AF666BAF45}" presName="text" presStyleLbl="fgAcc0" presStyleIdx="1" presStyleCnt="2">
        <dgm:presLayoutVars>
          <dgm:chPref val="3"/>
        </dgm:presLayoutVars>
      </dgm:prSet>
      <dgm:spPr/>
    </dgm:pt>
    <dgm:pt modelId="{019D9742-A5A0-484C-A3DB-4DB393E3713A}" type="pres">
      <dgm:prSet presAssocID="{8AF242BB-45CE-46FF-9B61-55AF666BAF45}" presName="hierChild2" presStyleCnt="0"/>
      <dgm:spPr/>
    </dgm:pt>
  </dgm:ptLst>
  <dgm:cxnLst>
    <dgm:cxn modelId="{2F401607-69C3-47E7-9606-283ADC617027}" srcId="{70538CDA-F193-434A-A276-578E1E3D8A6F}" destId="{8AF242BB-45CE-46FF-9B61-55AF666BAF45}" srcOrd="1" destOrd="0" parTransId="{9780A450-9721-4791-BE09-7534528F5758}" sibTransId="{8049F45E-5F27-42E5-93B1-B36CA655BD92}"/>
    <dgm:cxn modelId="{928E9A62-BD85-479F-99BF-E988CA896E85}" type="presOf" srcId="{8AF242BB-45CE-46FF-9B61-55AF666BAF45}" destId="{0B58D92B-2530-4CE6-B5D0-7E74729385ED}" srcOrd="0" destOrd="0" presId="urn:microsoft.com/office/officeart/2005/8/layout/hierarchy1"/>
    <dgm:cxn modelId="{D52B0A48-31E5-49B6-AF49-26B2201B7784}" srcId="{70538CDA-F193-434A-A276-578E1E3D8A6F}" destId="{D85D46B0-AD47-46EC-9F0C-94A0CF193315}" srcOrd="0" destOrd="0" parTransId="{128E8683-1852-43BC-B597-DC58A1832837}" sibTransId="{36E8F438-F3E5-4322-A203-5AE8762298F3}"/>
    <dgm:cxn modelId="{211A7459-CFAB-4078-96C7-D51121CA4083}" type="presOf" srcId="{70538CDA-F193-434A-A276-578E1E3D8A6F}" destId="{08052D9F-403E-4AB0-8C35-948339F33BEF}" srcOrd="0" destOrd="0" presId="urn:microsoft.com/office/officeart/2005/8/layout/hierarchy1"/>
    <dgm:cxn modelId="{01C10BE4-18E7-443A-AA79-EB8C1823A2C1}" type="presOf" srcId="{D85D46B0-AD47-46EC-9F0C-94A0CF193315}" destId="{E6875DB1-67A6-4FAB-B38C-A4AC89C8A80D}" srcOrd="0" destOrd="0" presId="urn:microsoft.com/office/officeart/2005/8/layout/hierarchy1"/>
    <dgm:cxn modelId="{20BE80AC-C4B3-462F-AAA7-838404EDCD8B}" type="presParOf" srcId="{08052D9F-403E-4AB0-8C35-948339F33BEF}" destId="{C45E266B-0110-4C7B-A17F-A86BE208CE0E}" srcOrd="0" destOrd="0" presId="urn:microsoft.com/office/officeart/2005/8/layout/hierarchy1"/>
    <dgm:cxn modelId="{5D40211A-CD9C-40C3-AC13-403DABC10FC8}" type="presParOf" srcId="{C45E266B-0110-4C7B-A17F-A86BE208CE0E}" destId="{A406E96D-44E7-4043-A96A-D27F8EC2DE55}" srcOrd="0" destOrd="0" presId="urn:microsoft.com/office/officeart/2005/8/layout/hierarchy1"/>
    <dgm:cxn modelId="{E0BC1875-A76E-470C-BF86-B7BCE4CC3872}" type="presParOf" srcId="{A406E96D-44E7-4043-A96A-D27F8EC2DE55}" destId="{B1B56A27-A759-43DD-BB83-C64DDC9DB82E}" srcOrd="0" destOrd="0" presId="urn:microsoft.com/office/officeart/2005/8/layout/hierarchy1"/>
    <dgm:cxn modelId="{C51C4BFF-F1FA-4FE6-90ED-F9CCE5F67DE6}" type="presParOf" srcId="{A406E96D-44E7-4043-A96A-D27F8EC2DE55}" destId="{E6875DB1-67A6-4FAB-B38C-A4AC89C8A80D}" srcOrd="1" destOrd="0" presId="urn:microsoft.com/office/officeart/2005/8/layout/hierarchy1"/>
    <dgm:cxn modelId="{CB73B94D-8389-4C9D-AA0B-1397B1BA12FD}" type="presParOf" srcId="{C45E266B-0110-4C7B-A17F-A86BE208CE0E}" destId="{64B96A8D-AC75-4BBD-96C6-5CC43995F2EB}" srcOrd="1" destOrd="0" presId="urn:microsoft.com/office/officeart/2005/8/layout/hierarchy1"/>
    <dgm:cxn modelId="{0C600321-075C-4798-BEFB-6E03AA9BE9BA}" type="presParOf" srcId="{08052D9F-403E-4AB0-8C35-948339F33BEF}" destId="{501798CF-93C1-4516-8A7E-491DF81E9F60}" srcOrd="1" destOrd="0" presId="urn:microsoft.com/office/officeart/2005/8/layout/hierarchy1"/>
    <dgm:cxn modelId="{6534C6BE-B156-4A89-93A9-C77179571764}" type="presParOf" srcId="{501798CF-93C1-4516-8A7E-491DF81E9F60}" destId="{E55F8FD1-D9BB-4887-B2B0-CFD6EA48F39F}" srcOrd="0" destOrd="0" presId="urn:microsoft.com/office/officeart/2005/8/layout/hierarchy1"/>
    <dgm:cxn modelId="{543F1FB9-477A-47D2-861F-A917BDD8D086}" type="presParOf" srcId="{E55F8FD1-D9BB-4887-B2B0-CFD6EA48F39F}" destId="{F63C0DEB-9B40-45CA-9DE5-A0FA610B58FE}" srcOrd="0" destOrd="0" presId="urn:microsoft.com/office/officeart/2005/8/layout/hierarchy1"/>
    <dgm:cxn modelId="{AF1AE655-8E91-484D-AAB1-572DCB2DA75E}" type="presParOf" srcId="{E55F8FD1-D9BB-4887-B2B0-CFD6EA48F39F}" destId="{0B58D92B-2530-4CE6-B5D0-7E74729385ED}" srcOrd="1" destOrd="0" presId="urn:microsoft.com/office/officeart/2005/8/layout/hierarchy1"/>
    <dgm:cxn modelId="{71D01B88-2554-4943-B519-7E7112BBBBD0}" type="presParOf" srcId="{501798CF-93C1-4516-8A7E-491DF81E9F60}" destId="{019D9742-A5A0-484C-A3DB-4DB393E3713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56A27-A759-43DD-BB83-C64DDC9DB82E}">
      <dsp:nvSpPr>
        <dsp:cNvPr id="0" name=""/>
        <dsp:cNvSpPr/>
      </dsp:nvSpPr>
      <dsp:spPr>
        <a:xfrm>
          <a:off x="1309" y="9009"/>
          <a:ext cx="4596731" cy="2918924"/>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6875DB1-67A6-4FAB-B38C-A4AC89C8A80D}">
      <dsp:nvSpPr>
        <dsp:cNvPr id="0" name=""/>
        <dsp:cNvSpPr/>
      </dsp:nvSpPr>
      <dsp:spPr>
        <a:xfrm>
          <a:off x="512057" y="494220"/>
          <a:ext cx="4596731" cy="2918924"/>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Employee Engagement - is a mutual commitment between the company and the employee.  It is unlocking employee potential to drive high performance.</a:t>
          </a:r>
        </a:p>
      </dsp:txBody>
      <dsp:txXfrm>
        <a:off x="597549" y="579712"/>
        <a:ext cx="4425747" cy="2747940"/>
      </dsp:txXfrm>
    </dsp:sp>
    <dsp:sp modelId="{F63C0DEB-9B40-45CA-9DE5-A0FA610B58FE}">
      <dsp:nvSpPr>
        <dsp:cNvPr id="0" name=""/>
        <dsp:cNvSpPr/>
      </dsp:nvSpPr>
      <dsp:spPr>
        <a:xfrm>
          <a:off x="5619536" y="9009"/>
          <a:ext cx="4596731" cy="2918924"/>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B58D92B-2530-4CE6-B5D0-7E74729385ED}">
      <dsp:nvSpPr>
        <dsp:cNvPr id="0" name=""/>
        <dsp:cNvSpPr/>
      </dsp:nvSpPr>
      <dsp:spPr>
        <a:xfrm>
          <a:off x="6130284" y="494220"/>
          <a:ext cx="4596731" cy="2918924"/>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Discretionary Effect- The above and beyond effort people will give if they want to </a:t>
          </a:r>
        </a:p>
      </dsp:txBody>
      <dsp:txXfrm>
        <a:off x="6215776" y="579712"/>
        <a:ext cx="4425747" cy="274794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9787B9-F097-489B-97DF-5C0E6AA6E68B}" type="datetimeFigureOut">
              <a:rPr lang="en-US" smtClean="0"/>
              <a:t>10/26/2022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AF49B3-DF5B-4647-9C17-63B44F2E611C}" type="slidenum">
              <a:rPr lang="en-US" smtClean="0"/>
              <a:t>‹#›</a:t>
            </a:fld>
            <a:endParaRPr lang="en-US"/>
          </a:p>
        </p:txBody>
      </p:sp>
    </p:spTree>
    <p:extLst>
      <p:ext uri="{BB962C8B-B14F-4D97-AF65-F5344CB8AC3E}">
        <p14:creationId xmlns:p14="http://schemas.microsoft.com/office/powerpoint/2010/main" val="717633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MONICA</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Welcome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Speaker Introductions</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Get a sense of the leaders in the room:  </a:t>
            </a:r>
            <a:r>
              <a:rPr lang="en-US" sz="1800" b="1"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Christy will do a poll</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many of you have the title of CEO, President, Administrator, Director- you are the top leader in the organization?</a:t>
            </a:r>
          </a:p>
          <a:p>
            <a:pPr marL="342900" indent="-342900">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many of you have the title of Assistant, Deputy, Co-Director, etc.- you are right under the top leader?</a:t>
            </a:r>
          </a:p>
          <a:p>
            <a:pPr marL="342900" indent="-342900">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many of you have the title of supervisor, coordinator, specialist, etc.?</a:t>
            </a:r>
          </a:p>
          <a:p>
            <a:pPr marL="342900" indent="-342900">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many of you don’t have a leadership title?</a:t>
            </a:r>
          </a:p>
          <a:p>
            <a:pPr marL="342900" indent="-342900">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many of you believe that you need a title to be a leader?</a:t>
            </a:r>
          </a:p>
          <a:p>
            <a:pPr marL="342900" indent="-342900">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many of you believe you are all leaders in this room?</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0AF49B3-DF5B-4647-9C17-63B44F2E611C}" type="slidenum">
              <a:rPr lang="en-US" smtClean="0"/>
              <a:t>1</a:t>
            </a:fld>
            <a:endParaRPr lang="en-US"/>
          </a:p>
        </p:txBody>
      </p:sp>
    </p:spTree>
    <p:extLst>
      <p:ext uri="{BB962C8B-B14F-4D97-AF65-F5344CB8AC3E}">
        <p14:creationId xmlns:p14="http://schemas.microsoft.com/office/powerpoint/2010/main" val="1355201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07000"/>
              </a:lnSpc>
              <a:spcBef>
                <a:spcPts val="0"/>
              </a:spcBef>
              <a:spcAft>
                <a:spcPts val="0"/>
              </a:spcAft>
              <a:buFont typeface="+mj-l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Ask People to study this list again for a minute:  Write down the 1-2 characteristics that pose the biggest challenge to them. </a:t>
            </a:r>
          </a:p>
          <a:p>
            <a:pPr marL="457200" marR="0" lvl="1" indent="0">
              <a:lnSpc>
                <a:spcPct val="107000"/>
              </a:lnSpc>
              <a:spcBef>
                <a:spcPts val="0"/>
              </a:spcBef>
              <a:spcAft>
                <a:spcPts val="0"/>
              </a:spcAft>
              <a:buFont typeface="+mj-l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0AF49B3-DF5B-4647-9C17-63B44F2E611C}" type="slidenum">
              <a:rPr lang="en-US" smtClean="0"/>
              <a:t>10</a:t>
            </a:fld>
            <a:endParaRPr lang="en-US"/>
          </a:p>
        </p:txBody>
      </p:sp>
    </p:spTree>
    <p:extLst>
      <p:ext uri="{BB962C8B-B14F-4D97-AF65-F5344CB8AC3E}">
        <p14:creationId xmlns:p14="http://schemas.microsoft.com/office/powerpoint/2010/main" val="565279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07000"/>
              </a:lnSpc>
              <a:spcBef>
                <a:spcPts val="0"/>
              </a:spcBef>
              <a:spcAft>
                <a:spcPts val="0"/>
              </a:spcAft>
              <a:buFont typeface="+mj-lt"/>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Send People to breakout rooms for 10 minutes – 1 minute warning (10 minutes total).  </a:t>
            </a:r>
          </a:p>
          <a:p>
            <a:pPr lvl="1"/>
            <a:r>
              <a:rPr lang="en-US" sz="1200" b="1" dirty="0">
                <a:effectLst/>
                <a:latin typeface="Calibri" panose="020F0502020204030204" pitchFamily="34" charset="0"/>
                <a:ea typeface="Calibri" panose="020F0502020204030204" pitchFamily="34" charset="0"/>
                <a:cs typeface="Times New Roman" panose="02020603050405020304" pitchFamily="18" charset="0"/>
              </a:rPr>
              <a:t>Christy – broadcast the questions – ask participants to jot them down as well.</a:t>
            </a:r>
          </a:p>
          <a:p>
            <a:pPr lvl="1"/>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sz="1200" b="1" dirty="0">
                <a:effectLst/>
                <a:latin typeface="Calibri" panose="020F0502020204030204" pitchFamily="34" charset="0"/>
                <a:ea typeface="Calibri" panose="020F0502020204030204" pitchFamily="34" charset="0"/>
                <a:cs typeface="Times New Roman" panose="02020603050405020304" pitchFamily="18" charset="0"/>
              </a:rPr>
              <a:t>WHITEBOARD:  What were the two that posed the biggest challenge</a:t>
            </a:r>
          </a:p>
          <a:p>
            <a:pPr lvl="1"/>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0"/>
              </a:spcAft>
              <a:buFont typeface="+mj-lt"/>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Come Back:  Ask for some volunteers to share about the discussion in their group</a:t>
            </a:r>
          </a:p>
          <a:p>
            <a:endParaRPr lang="en-US" dirty="0"/>
          </a:p>
        </p:txBody>
      </p:sp>
      <p:sp>
        <p:nvSpPr>
          <p:cNvPr id="4" name="Slide Number Placeholder 3"/>
          <p:cNvSpPr>
            <a:spLocks noGrp="1"/>
          </p:cNvSpPr>
          <p:nvPr>
            <p:ph type="sldNum" sz="quarter" idx="5"/>
          </p:nvPr>
        </p:nvSpPr>
        <p:spPr/>
        <p:txBody>
          <a:bodyPr/>
          <a:lstStyle/>
          <a:p>
            <a:fld id="{90AF49B3-DF5B-4647-9C17-63B44F2E611C}" type="slidenum">
              <a:rPr lang="en-US" smtClean="0"/>
              <a:t>11</a:t>
            </a:fld>
            <a:endParaRPr lang="en-US"/>
          </a:p>
        </p:txBody>
      </p:sp>
    </p:spTree>
    <p:extLst>
      <p:ext uri="{BB962C8B-B14F-4D97-AF65-F5344CB8AC3E}">
        <p14:creationId xmlns:p14="http://schemas.microsoft.com/office/powerpoint/2010/main" val="4291570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MICHELE talk about Nine Minutes on Monday – free downloadable PDF’s</a:t>
            </a:r>
          </a:p>
          <a:p>
            <a:pPr marL="171450" indent="-171450">
              <a:buFont typeface="Arial" panose="020B0604020202020204" pitchFamily="34" charset="0"/>
              <a:buChar char="•"/>
            </a:pPr>
            <a:r>
              <a:rPr lang="en-US" dirty="0"/>
              <a:t>Talk about examples of onboarding- making people feel welcome – even if they are internal </a:t>
            </a:r>
          </a:p>
          <a:p>
            <a:pPr marL="628650" lvl="1" indent="-171450">
              <a:buFont typeface="Arial" panose="020B0604020202020204" pitchFamily="34" charset="0"/>
              <a:buChar char="•"/>
            </a:pPr>
            <a:r>
              <a:rPr lang="en-US" dirty="0"/>
              <a:t>Welcome circles, lunches,</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What do they need from their leaders?  How can they ask for what they need?</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Dedicate time as the leader- Marcus Buckingham- who helped develop </a:t>
            </a:r>
            <a:r>
              <a:rPr lang="en-US" dirty="0" err="1"/>
              <a:t>Strengthfinders</a:t>
            </a:r>
            <a:r>
              <a:rPr lang="en-US" dirty="0"/>
              <a:t> at Gallup, recently said in the HBR podcast “ Find Joy in Any Job – the members of their team weekly.  Check in with two questions- How are you?  How are we?</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r>
              <a:rPr lang="en-US" dirty="0"/>
              <a:t>Team Joining – is who are you? Share your strengths (not what you are the best at- risks comparison trap), what do you love to do, when are you at your best, AND where do you struggle, where might you need help from someone.   Everyone shares, not just the new person – team blending – modeling  - can use this for project teams, etc. </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r>
              <a:rPr lang="en-US" dirty="0"/>
              <a:t>Emotional Intelligence:  Aristotle said, “Anyone can get angry- that is easy, but to be angry with the right person, to the right degree, at the right time, for the right purpose, and in the right way- that is not easy.”    </a:t>
            </a:r>
          </a:p>
          <a:p>
            <a:pPr marL="628650" lvl="1" indent="-171450">
              <a:buFont typeface="Arial" panose="020B0604020202020204" pitchFamily="34" charset="0"/>
              <a:buChar char="•"/>
            </a:pPr>
            <a:r>
              <a:rPr lang="en-US" dirty="0"/>
              <a:t>We work with our youth on cognitive strategies- ART groups, etc.   But many of us could benefit from some self awareness and working on our emotional intelligence.  We all have blind spots – we aren’t perfect- this is a great way to start becoming aware of these blind spots that might be hindering your ability to lead your team. </a:t>
            </a:r>
          </a:p>
        </p:txBody>
      </p:sp>
      <p:sp>
        <p:nvSpPr>
          <p:cNvPr id="4" name="Slide Number Placeholder 3"/>
          <p:cNvSpPr>
            <a:spLocks noGrp="1"/>
          </p:cNvSpPr>
          <p:nvPr>
            <p:ph type="sldNum" sz="quarter" idx="5"/>
          </p:nvPr>
        </p:nvSpPr>
        <p:spPr/>
        <p:txBody>
          <a:bodyPr/>
          <a:lstStyle/>
          <a:p>
            <a:fld id="{90AF49B3-DF5B-4647-9C17-63B44F2E611C}" type="slidenum">
              <a:rPr lang="en-US" smtClean="0"/>
              <a:t>13</a:t>
            </a:fld>
            <a:endParaRPr lang="en-US"/>
          </a:p>
        </p:txBody>
      </p:sp>
    </p:spTree>
    <p:extLst>
      <p:ext uri="{BB962C8B-B14F-4D97-AF65-F5344CB8AC3E}">
        <p14:creationId xmlns:p14="http://schemas.microsoft.com/office/powerpoint/2010/main" val="3304089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MONICA</a:t>
            </a:r>
          </a:p>
          <a:p>
            <a:endParaRPr lang="en-US" dirty="0"/>
          </a:p>
          <a:p>
            <a:r>
              <a:rPr lang="en-US" dirty="0"/>
              <a:t>Ask them how they have built trust as a leader?  WHITEBOARD</a:t>
            </a:r>
          </a:p>
          <a:p>
            <a:endParaRPr lang="en-US" dirty="0"/>
          </a:p>
          <a:p>
            <a:r>
              <a:rPr lang="en-US" dirty="0"/>
              <a:t>Each main bullet and sub-bullets will fly in- break them down one at a time after the white board. </a:t>
            </a:r>
          </a:p>
          <a:p>
            <a:endParaRPr lang="en-US" dirty="0"/>
          </a:p>
          <a:p>
            <a:r>
              <a:rPr lang="en-US" dirty="0"/>
              <a:t>Our own examples - </a:t>
            </a:r>
          </a:p>
          <a:p>
            <a:endParaRPr lang="en-US" dirty="0"/>
          </a:p>
          <a:p>
            <a:r>
              <a:rPr lang="en-US" dirty="0"/>
              <a:t>Communication:  Being aware of weighted relationships</a:t>
            </a:r>
          </a:p>
          <a:p>
            <a:pPr lvl="1"/>
            <a:r>
              <a:rPr lang="en-US" dirty="0"/>
              <a:t>Being intentional about when and how you communicate</a:t>
            </a:r>
          </a:p>
          <a:p>
            <a:pPr lvl="1"/>
            <a:r>
              <a:rPr lang="en-US" dirty="0"/>
              <a:t>Its not always what you say but how you say it</a:t>
            </a:r>
          </a:p>
          <a:p>
            <a:endParaRPr lang="en-US" dirty="0"/>
          </a:p>
        </p:txBody>
      </p:sp>
      <p:sp>
        <p:nvSpPr>
          <p:cNvPr id="4" name="Slide Number Placeholder 3"/>
          <p:cNvSpPr>
            <a:spLocks noGrp="1"/>
          </p:cNvSpPr>
          <p:nvPr>
            <p:ph type="sldNum" sz="quarter" idx="5"/>
          </p:nvPr>
        </p:nvSpPr>
        <p:spPr/>
        <p:txBody>
          <a:bodyPr/>
          <a:lstStyle/>
          <a:p>
            <a:fld id="{90AF49B3-DF5B-4647-9C17-63B44F2E611C}" type="slidenum">
              <a:rPr lang="en-US" smtClean="0"/>
              <a:t>14</a:t>
            </a:fld>
            <a:endParaRPr lang="en-US"/>
          </a:p>
        </p:txBody>
      </p:sp>
    </p:spTree>
    <p:extLst>
      <p:ext uri="{BB962C8B-B14F-4D97-AF65-F5344CB8AC3E}">
        <p14:creationId xmlns:p14="http://schemas.microsoft.com/office/powerpoint/2010/main" val="2728920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MICHELE:</a:t>
            </a:r>
          </a:p>
          <a:p>
            <a:endParaRPr lang="en-US" dirty="0"/>
          </a:p>
          <a:p>
            <a:r>
              <a:rPr lang="en-US" dirty="0"/>
              <a:t>*Look for a funny video/movie clip?</a:t>
            </a:r>
          </a:p>
          <a:p>
            <a:endParaRPr lang="en-US" dirty="0"/>
          </a:p>
          <a:p>
            <a:r>
              <a:rPr lang="en-US" dirty="0"/>
              <a:t>Parallel practice – just like kids – recognition needs to be timely, authentic, and matches the action</a:t>
            </a:r>
          </a:p>
          <a:p>
            <a:endParaRPr lang="en-US" dirty="0"/>
          </a:p>
          <a:p>
            <a:r>
              <a:rPr lang="en-US" dirty="0"/>
              <a:t>How do you help individuals and your team define success – so you know when and what to celebrate? </a:t>
            </a:r>
            <a:r>
              <a:rPr lang="en-US" b="1" dirty="0"/>
              <a:t>Michele maybe white board after the video?</a:t>
            </a:r>
          </a:p>
        </p:txBody>
      </p:sp>
      <p:sp>
        <p:nvSpPr>
          <p:cNvPr id="4" name="Slide Number Placeholder 3"/>
          <p:cNvSpPr>
            <a:spLocks noGrp="1"/>
          </p:cNvSpPr>
          <p:nvPr>
            <p:ph type="sldNum" sz="quarter" idx="5"/>
          </p:nvPr>
        </p:nvSpPr>
        <p:spPr/>
        <p:txBody>
          <a:bodyPr/>
          <a:lstStyle/>
          <a:p>
            <a:fld id="{90AF49B3-DF5B-4647-9C17-63B44F2E611C}" type="slidenum">
              <a:rPr lang="en-US" smtClean="0"/>
              <a:t>15</a:t>
            </a:fld>
            <a:endParaRPr lang="en-US"/>
          </a:p>
        </p:txBody>
      </p:sp>
    </p:spTree>
    <p:extLst>
      <p:ext uri="{BB962C8B-B14F-4D97-AF65-F5344CB8AC3E}">
        <p14:creationId xmlns:p14="http://schemas.microsoft.com/office/powerpoint/2010/main" val="1765988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MONICA</a:t>
            </a:r>
          </a:p>
          <a:p>
            <a:endParaRPr lang="en-US" dirty="0"/>
          </a:p>
          <a:p>
            <a:r>
              <a:rPr lang="en-US" dirty="0"/>
              <a:t>Ask them to raise their hand if they know the organizations goals/vision/mission.</a:t>
            </a:r>
          </a:p>
          <a:p>
            <a:r>
              <a:rPr lang="en-US" dirty="0"/>
              <a:t>Do employees know what the organizational goals are?</a:t>
            </a:r>
          </a:p>
          <a:p>
            <a:endParaRPr lang="en-US" dirty="0"/>
          </a:p>
          <a:p>
            <a:r>
              <a:rPr lang="en-US" dirty="0"/>
              <a:t>Do you believe in and model the vision/mission?</a:t>
            </a:r>
          </a:p>
          <a:p>
            <a:pPr lvl="1"/>
            <a:r>
              <a:rPr lang="en-US" dirty="0"/>
              <a:t>Do polices, practices, processes align?</a:t>
            </a:r>
          </a:p>
          <a:p>
            <a:r>
              <a:rPr lang="en-US" dirty="0"/>
              <a:t>Satisfaction vs. engagement</a:t>
            </a:r>
          </a:p>
          <a:p>
            <a:pPr lvl="1"/>
            <a:r>
              <a:rPr lang="en-US" dirty="0"/>
              <a:t>Do employees see how their work impacts the organizations outcomes</a:t>
            </a:r>
          </a:p>
          <a:p>
            <a:pPr lvl="1"/>
            <a:endParaRPr lang="en-US" dirty="0"/>
          </a:p>
          <a:p>
            <a:pPr lvl="0"/>
            <a:r>
              <a:rPr lang="en-US" dirty="0"/>
              <a:t>This is critical in our work culture today and as we emerge from the pandemic – people want to know what your organization stands for – will they be able to participate in their own individual activism.  Does the organization take a stand and follow through.  We saw this after the murder of George Floyd – those organizations that put out a nice statement and those who have dug in to do true organization work and change. </a:t>
            </a:r>
          </a:p>
          <a:p>
            <a:endParaRPr lang="en-US" dirty="0"/>
          </a:p>
        </p:txBody>
      </p:sp>
      <p:sp>
        <p:nvSpPr>
          <p:cNvPr id="4" name="Slide Number Placeholder 3"/>
          <p:cNvSpPr>
            <a:spLocks noGrp="1"/>
          </p:cNvSpPr>
          <p:nvPr>
            <p:ph type="sldNum" sz="quarter" idx="5"/>
          </p:nvPr>
        </p:nvSpPr>
        <p:spPr/>
        <p:txBody>
          <a:bodyPr/>
          <a:lstStyle/>
          <a:p>
            <a:fld id="{90AF49B3-DF5B-4647-9C17-63B44F2E611C}" type="slidenum">
              <a:rPr lang="en-US" smtClean="0"/>
              <a:t>16</a:t>
            </a:fld>
            <a:endParaRPr lang="en-US"/>
          </a:p>
        </p:txBody>
      </p:sp>
    </p:spTree>
    <p:extLst>
      <p:ext uri="{BB962C8B-B14F-4D97-AF65-F5344CB8AC3E}">
        <p14:creationId xmlns:p14="http://schemas.microsoft.com/office/powerpoint/2010/main" val="4009763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MONICA </a:t>
            </a:r>
          </a:p>
          <a:p>
            <a:endParaRPr lang="en-US" dirty="0"/>
          </a:p>
          <a:p>
            <a:r>
              <a:rPr lang="en-US" dirty="0"/>
              <a:t>What’s the difference between this and recognition?</a:t>
            </a:r>
          </a:p>
          <a:p>
            <a:endParaRPr lang="en-US" dirty="0"/>
          </a:p>
          <a:p>
            <a:pPr marL="171450" indent="-171450">
              <a:buFont typeface="Arial" panose="020B0604020202020204" pitchFamily="34" charset="0"/>
              <a:buChar char="•"/>
            </a:pPr>
            <a:r>
              <a:rPr lang="en-US" dirty="0"/>
              <a:t>The motto of “leave work at work and home at home” is a myth – and it’s not healthy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Know your organizations resources to help those who need professional help</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 do you SEE people and let them know you SEE them.   CEO who wrote notes to employees.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Quiet Quitting - COVID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0AF49B3-DF5B-4647-9C17-63B44F2E611C}" type="slidenum">
              <a:rPr lang="en-US" smtClean="0"/>
              <a:t>17</a:t>
            </a:fld>
            <a:endParaRPr lang="en-US"/>
          </a:p>
        </p:txBody>
      </p:sp>
    </p:spTree>
    <p:extLst>
      <p:ext uri="{BB962C8B-B14F-4D97-AF65-F5344CB8AC3E}">
        <p14:creationId xmlns:p14="http://schemas.microsoft.com/office/powerpoint/2010/main" val="3952959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MICHELE</a:t>
            </a:r>
          </a:p>
          <a:p>
            <a:endParaRPr lang="en-US" dirty="0"/>
          </a:p>
          <a:p>
            <a:r>
              <a:rPr lang="en-US" dirty="0"/>
              <a:t>Adam grant – flexibility at work pod cast  - what does that mean – </a:t>
            </a:r>
          </a:p>
          <a:p>
            <a:endParaRPr lang="en-US" dirty="0"/>
          </a:p>
          <a:p>
            <a:r>
              <a:rPr lang="en-US" dirty="0"/>
              <a:t>Leaders have strengths and weaknesses – rely on your team who has strengths that you don’t – what are they subject matter experts in – you don’ t have to have all the ideas or answers.  </a:t>
            </a:r>
          </a:p>
          <a:p>
            <a:endParaRPr lang="en-US" dirty="0"/>
          </a:p>
          <a:p>
            <a:r>
              <a:rPr lang="en-US" dirty="0"/>
              <a:t>Allow room for mistakes - </a:t>
            </a:r>
          </a:p>
        </p:txBody>
      </p:sp>
      <p:sp>
        <p:nvSpPr>
          <p:cNvPr id="4" name="Slide Number Placeholder 3"/>
          <p:cNvSpPr>
            <a:spLocks noGrp="1"/>
          </p:cNvSpPr>
          <p:nvPr>
            <p:ph type="sldNum" sz="quarter" idx="5"/>
          </p:nvPr>
        </p:nvSpPr>
        <p:spPr/>
        <p:txBody>
          <a:bodyPr/>
          <a:lstStyle/>
          <a:p>
            <a:fld id="{90AF49B3-DF5B-4647-9C17-63B44F2E611C}" type="slidenum">
              <a:rPr lang="en-US" smtClean="0"/>
              <a:t>18</a:t>
            </a:fld>
            <a:endParaRPr lang="en-US"/>
          </a:p>
        </p:txBody>
      </p:sp>
    </p:spTree>
    <p:extLst>
      <p:ext uri="{BB962C8B-B14F-4D97-AF65-F5344CB8AC3E}">
        <p14:creationId xmlns:p14="http://schemas.microsoft.com/office/powerpoint/2010/main" val="2454809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MONICA</a:t>
            </a:r>
          </a:p>
          <a:p>
            <a:endParaRPr lang="en-US" dirty="0"/>
          </a:p>
          <a:p>
            <a:r>
              <a:rPr lang="en-US" dirty="0"/>
              <a:t>For a long time work/life balance has been a buzz word- and then we experienced the pandemic.  And now people are </a:t>
            </a:r>
          </a:p>
        </p:txBody>
      </p:sp>
      <p:sp>
        <p:nvSpPr>
          <p:cNvPr id="4" name="Slide Number Placeholder 3"/>
          <p:cNvSpPr>
            <a:spLocks noGrp="1"/>
          </p:cNvSpPr>
          <p:nvPr>
            <p:ph type="sldNum" sz="quarter" idx="5"/>
          </p:nvPr>
        </p:nvSpPr>
        <p:spPr/>
        <p:txBody>
          <a:bodyPr/>
          <a:lstStyle/>
          <a:p>
            <a:fld id="{90AF49B3-DF5B-4647-9C17-63B44F2E611C}" type="slidenum">
              <a:rPr lang="en-US" smtClean="0"/>
              <a:t>19</a:t>
            </a:fld>
            <a:endParaRPr lang="en-US"/>
          </a:p>
        </p:txBody>
      </p:sp>
    </p:spTree>
    <p:extLst>
      <p:ext uri="{BB962C8B-B14F-4D97-AF65-F5344CB8AC3E}">
        <p14:creationId xmlns:p14="http://schemas.microsoft.com/office/powerpoint/2010/main" val="4076923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MICHELE</a:t>
            </a:r>
          </a:p>
          <a:p>
            <a:endParaRPr lang="en-US" dirty="0"/>
          </a:p>
        </p:txBody>
      </p:sp>
      <p:sp>
        <p:nvSpPr>
          <p:cNvPr id="4" name="Slide Number Placeholder 3"/>
          <p:cNvSpPr>
            <a:spLocks noGrp="1"/>
          </p:cNvSpPr>
          <p:nvPr>
            <p:ph type="sldNum" sz="quarter" idx="5"/>
          </p:nvPr>
        </p:nvSpPr>
        <p:spPr/>
        <p:txBody>
          <a:bodyPr/>
          <a:lstStyle/>
          <a:p>
            <a:fld id="{90AF49B3-DF5B-4647-9C17-63B44F2E611C}" type="slidenum">
              <a:rPr lang="en-US" smtClean="0"/>
              <a:t>20</a:t>
            </a:fld>
            <a:endParaRPr lang="en-US"/>
          </a:p>
        </p:txBody>
      </p:sp>
    </p:spTree>
    <p:extLst>
      <p:ext uri="{BB962C8B-B14F-4D97-AF65-F5344CB8AC3E}">
        <p14:creationId xmlns:p14="http://schemas.microsoft.com/office/powerpoint/2010/main" val="244958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MONICA</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There is an old proverb that says, “If you think you are leading and no one else is following you, then you are only taking a walk.”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cs typeface="Times New Roman" panose="02020603050405020304" pitchFamily="18" charset="0"/>
              </a:rPr>
              <a:t>Lots of people have taken credit for this saying… so it says a lot to me that it </a:t>
            </a:r>
            <a:r>
              <a:rPr lang="en-US" sz="1200" dirty="0" err="1">
                <a:effectLst/>
                <a:latin typeface="Calibri" panose="020F0502020204030204" pitchFamily="34" charset="0"/>
                <a:cs typeface="Times New Roman" panose="02020603050405020304" pitchFamily="18" charset="0"/>
              </a:rPr>
              <a:t>transends</a:t>
            </a:r>
            <a:r>
              <a:rPr lang="en-US" sz="1200" dirty="0">
                <a:effectLst/>
                <a:latin typeface="Calibri" panose="020F0502020204030204" pitchFamily="34" charset="0"/>
                <a:cs typeface="Times New Roman" panose="02020603050405020304" pitchFamily="18" charset="0"/>
              </a:rPr>
              <a:t> leadership philosophy across the globe.   Leading a group can be one of the most difficult things and the most rewarding if we can figure out how to walk together. What we are talking about here is influence.  Often the people with the most influence are not the people with the top titles.  Think about those of you leading community teams.  We know we need all the formal stakeholders there – but we all can think of those people in the community who we know we want/need on our side to get something accomplished.  The are like Red in Shawshank Redemption- they are the people who know how to get things/get things done.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Leading, regardless of title or position, nearly always involves developing a team to achieve desired results.  However, developing and sustaining effective teams is often a stumbling block.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cs typeface="Times New Roman" panose="02020603050405020304" pitchFamily="18" charset="0"/>
              </a:rPr>
              <a:t>How many of you have chosen to take on a project by yourself that was better suited for a team, because you just wanted to do it your way so you knew it would be done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cs typeface="Times New Roman" panose="02020603050405020304" pitchFamily="18" charset="0"/>
              </a:rPr>
              <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cs typeface="Times New Roman" panose="02020603050405020304" pitchFamily="18" charset="0"/>
              </a:rPr>
              <a:t>Have you ever given a project to a team only to take over because you were getting impatient with the process or it was taking too long?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cs typeface="Times New Roman" panose="02020603050405020304" pitchFamily="18" charset="0"/>
              </a:rPr>
              <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cs typeface="Times New Roman" panose="02020603050405020304" pitchFamily="18" charset="0"/>
              </a:rPr>
              <a:t>Have you ever pulled together the ideal group of people and managed to successfully implement something new and exciting?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cs typeface="Times New Roman" panose="02020603050405020304" pitchFamily="18" charset="0"/>
              </a:rPr>
              <a:t>Chances are you have experienced all three.  The thing about this saying is that the successes and challenges of developing good teams starts with our ability to understand our role as the leader.   And now more than ever when we are all struggling to keep people in our organizations and find the right fit to fill empty positions, we have to ensure that our ability to lead teams is at its best.  That is what we are going to challenge you with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cs typeface="Times New Roman" panose="02020603050405020304" pitchFamily="18" charset="0"/>
              </a:rPr>
              <a:t>Let’s watch this quick video to get our conversation started. </a:t>
            </a:r>
            <a:endParaRPr lang="en-US" dirty="0"/>
          </a:p>
          <a:p>
            <a:endParaRPr lang="en-US" dirty="0"/>
          </a:p>
        </p:txBody>
      </p:sp>
      <p:sp>
        <p:nvSpPr>
          <p:cNvPr id="4" name="Slide Number Placeholder 3"/>
          <p:cNvSpPr>
            <a:spLocks noGrp="1"/>
          </p:cNvSpPr>
          <p:nvPr>
            <p:ph type="sldNum" sz="quarter" idx="5"/>
          </p:nvPr>
        </p:nvSpPr>
        <p:spPr/>
        <p:txBody>
          <a:bodyPr/>
          <a:lstStyle/>
          <a:p>
            <a:fld id="{90AF49B3-DF5B-4647-9C17-63B44F2E611C}" type="slidenum">
              <a:rPr lang="en-US" smtClean="0"/>
              <a:t>2</a:t>
            </a:fld>
            <a:endParaRPr lang="en-US"/>
          </a:p>
        </p:txBody>
      </p:sp>
    </p:spTree>
    <p:extLst>
      <p:ext uri="{BB962C8B-B14F-4D97-AF65-F5344CB8AC3E}">
        <p14:creationId xmlns:p14="http://schemas.microsoft.com/office/powerpoint/2010/main" val="234567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MONICA</a:t>
            </a:r>
          </a:p>
          <a:p>
            <a:endParaRPr lang="en-US" dirty="0"/>
          </a:p>
          <a:p>
            <a:r>
              <a:rPr lang="en-US" b="1" dirty="0"/>
              <a:t>Instructions:</a:t>
            </a:r>
          </a:p>
          <a:p>
            <a:endParaRPr lang="en-US" dirty="0"/>
          </a:p>
          <a:p>
            <a:r>
              <a:rPr lang="en-US" dirty="0"/>
              <a:t>Option A:  Lightening Round – Send participants into breakout rooms of 2-3 people for 2 minutes- for each round they would discuss one of the questions.  They would shuffle three times from breakout room to breakout room.  Then wrap up in the big room.</a:t>
            </a:r>
          </a:p>
          <a:p>
            <a:endParaRPr lang="en-US" dirty="0"/>
          </a:p>
          <a:p>
            <a:r>
              <a:rPr lang="en-US" dirty="0"/>
              <a:t>Option B:  Final breakout – send people to new breakout rooms of 6-8 people – give them 10 minutes (adjust if needed based on time) to discuss these three questions.  Wrap up in big room</a:t>
            </a:r>
          </a:p>
        </p:txBody>
      </p:sp>
      <p:sp>
        <p:nvSpPr>
          <p:cNvPr id="4" name="Slide Number Placeholder 3"/>
          <p:cNvSpPr>
            <a:spLocks noGrp="1"/>
          </p:cNvSpPr>
          <p:nvPr>
            <p:ph type="sldNum" sz="quarter" idx="5"/>
          </p:nvPr>
        </p:nvSpPr>
        <p:spPr/>
        <p:txBody>
          <a:bodyPr/>
          <a:lstStyle/>
          <a:p>
            <a:fld id="{90AF49B3-DF5B-4647-9C17-63B44F2E611C}" type="slidenum">
              <a:rPr lang="en-US" smtClean="0"/>
              <a:t>21</a:t>
            </a:fld>
            <a:endParaRPr lang="en-US"/>
          </a:p>
        </p:txBody>
      </p:sp>
    </p:spTree>
    <p:extLst>
      <p:ext uri="{BB962C8B-B14F-4D97-AF65-F5344CB8AC3E}">
        <p14:creationId xmlns:p14="http://schemas.microsoft.com/office/powerpoint/2010/main" val="3546613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The Hand Extrablack" panose="03070A02030502020204" pitchFamily="66" charset="0"/>
              <a:buNone/>
            </a:pPr>
            <a:r>
              <a:rPr lang="en-US" sz="1200" dirty="0"/>
              <a:t>Wrap Up- Monica and Michele </a:t>
            </a:r>
          </a:p>
          <a:p>
            <a:pPr marL="0" indent="0">
              <a:buFont typeface="The Hand Extrablack" panose="03070A02030502020204" pitchFamily="66" charset="0"/>
              <a:buNone/>
            </a:pPr>
            <a:endParaRPr lang="en-US" sz="1200" dirty="0"/>
          </a:p>
          <a:p>
            <a:pPr marL="0" indent="0">
              <a:buFont typeface="The Hand Extrablack" panose="03070A02030502020204" pitchFamily="66" charset="0"/>
              <a:buNone/>
            </a:pPr>
            <a:r>
              <a:rPr lang="en-US" sz="1200" b="1" dirty="0"/>
              <a:t>Christy – wrap up survey</a:t>
            </a:r>
          </a:p>
          <a:p>
            <a:endParaRPr lang="en-US" dirty="0"/>
          </a:p>
        </p:txBody>
      </p:sp>
      <p:sp>
        <p:nvSpPr>
          <p:cNvPr id="4" name="Slide Number Placeholder 3"/>
          <p:cNvSpPr>
            <a:spLocks noGrp="1"/>
          </p:cNvSpPr>
          <p:nvPr>
            <p:ph type="sldNum" sz="quarter" idx="5"/>
          </p:nvPr>
        </p:nvSpPr>
        <p:spPr/>
        <p:txBody>
          <a:bodyPr/>
          <a:lstStyle/>
          <a:p>
            <a:fld id="{90AF49B3-DF5B-4647-9C17-63B44F2E611C}" type="slidenum">
              <a:rPr lang="en-US" smtClean="0"/>
              <a:t>22</a:t>
            </a:fld>
            <a:endParaRPr lang="en-US"/>
          </a:p>
        </p:txBody>
      </p:sp>
    </p:spTree>
    <p:extLst>
      <p:ext uri="{BB962C8B-B14F-4D97-AF65-F5344CB8AC3E}">
        <p14:creationId xmlns:p14="http://schemas.microsoft.com/office/powerpoint/2010/main" val="2063220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Monica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*Michele will have the video cued up and share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leadership concept of building a team is nothing new.  There have been multitudes of books published, team building activities created, and retreat spaces filled.  Yet, leaders consistently complain about the issues with their employees and teams.  And employees are often just as frustrated with their leaders  It is a well-known fact in the leadership literature that people leave organizations primarily due to poor leadership.  Let’s see what this video has to tell us about our role in leading teams. </a:t>
            </a:r>
          </a:p>
          <a:p>
            <a:endParaRPr lang="en-US" dirty="0"/>
          </a:p>
          <a:p>
            <a:r>
              <a:rPr lang="en-US" dirty="0"/>
              <a:t>Let them know this video goes fast- but try to capture one or two things that stands out to them. We have provided the link for them on our resource page on the app. </a:t>
            </a:r>
          </a:p>
          <a:p>
            <a:endParaRPr lang="en-US" dirty="0"/>
          </a:p>
          <a:p>
            <a:r>
              <a:rPr lang="en-US" dirty="0"/>
              <a:t>Facilitate brief discussion about what stood out to them – review some of the key statistics from around the room on the posters.</a:t>
            </a:r>
          </a:p>
          <a:p>
            <a:endParaRPr lang="en-US" dirty="0"/>
          </a:p>
          <a:p>
            <a:r>
              <a:rPr lang="en-US" dirty="0"/>
              <a:t>We can’t lead teams if all of our people are just paddling or actively trying to sink our boat!  As the leader- we have to first do a self assessment to find out if we are contributing to that in any way. </a:t>
            </a:r>
          </a:p>
        </p:txBody>
      </p:sp>
      <p:sp>
        <p:nvSpPr>
          <p:cNvPr id="4" name="Slide Number Placeholder 3"/>
          <p:cNvSpPr>
            <a:spLocks noGrp="1"/>
          </p:cNvSpPr>
          <p:nvPr>
            <p:ph type="sldNum" sz="quarter" idx="5"/>
          </p:nvPr>
        </p:nvSpPr>
        <p:spPr/>
        <p:txBody>
          <a:bodyPr/>
          <a:lstStyle/>
          <a:p>
            <a:fld id="{90AF49B3-DF5B-4647-9C17-63B44F2E611C}" type="slidenum">
              <a:rPr lang="en-US" smtClean="0"/>
              <a:t>3</a:t>
            </a:fld>
            <a:endParaRPr lang="en-US"/>
          </a:p>
        </p:txBody>
      </p:sp>
    </p:spTree>
    <p:extLst>
      <p:ext uri="{BB962C8B-B14F-4D97-AF65-F5344CB8AC3E}">
        <p14:creationId xmlns:p14="http://schemas.microsoft.com/office/powerpoint/2010/main" val="2875883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MICHELE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impact do disengaged employees and turnover have on our work?</a:t>
            </a:r>
          </a:p>
          <a:p>
            <a:endParaRPr lang="en-US" dirty="0"/>
          </a:p>
        </p:txBody>
      </p:sp>
      <p:sp>
        <p:nvSpPr>
          <p:cNvPr id="4" name="Slide Number Placeholder 3"/>
          <p:cNvSpPr>
            <a:spLocks noGrp="1"/>
          </p:cNvSpPr>
          <p:nvPr>
            <p:ph type="sldNum" sz="quarter" idx="5"/>
          </p:nvPr>
        </p:nvSpPr>
        <p:spPr/>
        <p:txBody>
          <a:bodyPr/>
          <a:lstStyle/>
          <a:p>
            <a:fld id="{90AF49B3-DF5B-4647-9C17-63B44F2E611C}" type="slidenum">
              <a:rPr lang="en-US" smtClean="0"/>
              <a:t>4</a:t>
            </a:fld>
            <a:endParaRPr lang="en-US"/>
          </a:p>
        </p:txBody>
      </p:sp>
    </p:spTree>
    <p:extLst>
      <p:ext uri="{BB962C8B-B14F-4D97-AF65-F5344CB8AC3E}">
        <p14:creationId xmlns:p14="http://schemas.microsoft.com/office/powerpoint/2010/main" val="341909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MICHELE</a:t>
            </a:r>
          </a:p>
          <a:p>
            <a:r>
              <a:rPr lang="en-US" dirty="0"/>
              <a:t>There used to be a lot of talk about “employee satisfaction” surveys and keeping employees satisfied.  But we aren’t able to ever fully satisfy anyone right?  Our job is to create cultures where people thrive and want to give their best to what they do.</a:t>
            </a:r>
          </a:p>
          <a:p>
            <a:endParaRPr lang="en-US" dirty="0"/>
          </a:p>
          <a:p>
            <a:r>
              <a:rPr lang="en-US" dirty="0"/>
              <a:t>Transactional vs. Transformational Relationships</a:t>
            </a:r>
          </a:p>
          <a:p>
            <a:endParaRPr lang="en-US" dirty="0"/>
          </a:p>
          <a:p>
            <a:r>
              <a:rPr lang="en-US" dirty="0"/>
              <a:t>This lines up with what we are trying to train our staff when we talk about youth and family engagement.  It’s not about checking the boxes that we talked to our kids and families about x, y, and z and made the home or school visit.  Its about how we build transformational relationships – how we find ways to connect and help that individual grow to their fullest potential on our team. </a:t>
            </a:r>
          </a:p>
          <a:p>
            <a:endParaRPr lang="en-US" dirty="0"/>
          </a:p>
        </p:txBody>
      </p:sp>
      <p:sp>
        <p:nvSpPr>
          <p:cNvPr id="4" name="Slide Number Placeholder 3"/>
          <p:cNvSpPr>
            <a:spLocks noGrp="1"/>
          </p:cNvSpPr>
          <p:nvPr>
            <p:ph type="sldNum" sz="quarter" idx="5"/>
          </p:nvPr>
        </p:nvSpPr>
        <p:spPr/>
        <p:txBody>
          <a:bodyPr/>
          <a:lstStyle/>
          <a:p>
            <a:fld id="{90AF49B3-DF5B-4647-9C17-63B44F2E611C}" type="slidenum">
              <a:rPr lang="en-US" smtClean="0"/>
              <a:t>5</a:t>
            </a:fld>
            <a:endParaRPr lang="en-US"/>
          </a:p>
        </p:txBody>
      </p:sp>
    </p:spTree>
    <p:extLst>
      <p:ext uri="{BB962C8B-B14F-4D97-AF65-F5344CB8AC3E}">
        <p14:creationId xmlns:p14="http://schemas.microsoft.com/office/powerpoint/2010/main" val="1656946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MICHELE</a:t>
            </a:r>
          </a:p>
        </p:txBody>
      </p:sp>
      <p:sp>
        <p:nvSpPr>
          <p:cNvPr id="4" name="Slide Number Placeholder 3"/>
          <p:cNvSpPr>
            <a:spLocks noGrp="1"/>
          </p:cNvSpPr>
          <p:nvPr>
            <p:ph type="sldNum" sz="quarter" idx="5"/>
          </p:nvPr>
        </p:nvSpPr>
        <p:spPr/>
        <p:txBody>
          <a:bodyPr/>
          <a:lstStyle/>
          <a:p>
            <a:fld id="{90AF49B3-DF5B-4647-9C17-63B44F2E611C}" type="slidenum">
              <a:rPr lang="en-US" smtClean="0"/>
              <a:t>6</a:t>
            </a:fld>
            <a:endParaRPr lang="en-US"/>
          </a:p>
        </p:txBody>
      </p:sp>
    </p:spTree>
    <p:extLst>
      <p:ext uri="{BB962C8B-B14F-4D97-AF65-F5344CB8AC3E}">
        <p14:creationId xmlns:p14="http://schemas.microsoft.com/office/powerpoint/2010/main" val="2564122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MICHELE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Where are you (as the leader) in the boat?</a:t>
            </a:r>
          </a:p>
          <a:p>
            <a:endParaRPr lang="en-US" dirty="0"/>
          </a:p>
          <a:p>
            <a:r>
              <a:rPr lang="en-US" dirty="0"/>
              <a:t>We can’t lead effective teams if we are in the middle or the back of the boat.  </a:t>
            </a:r>
          </a:p>
        </p:txBody>
      </p:sp>
      <p:sp>
        <p:nvSpPr>
          <p:cNvPr id="4" name="Slide Number Placeholder 3"/>
          <p:cNvSpPr>
            <a:spLocks noGrp="1"/>
          </p:cNvSpPr>
          <p:nvPr>
            <p:ph type="sldNum" sz="quarter" idx="5"/>
          </p:nvPr>
        </p:nvSpPr>
        <p:spPr/>
        <p:txBody>
          <a:bodyPr/>
          <a:lstStyle/>
          <a:p>
            <a:fld id="{90AF49B3-DF5B-4647-9C17-63B44F2E611C}" type="slidenum">
              <a:rPr lang="en-US" smtClean="0"/>
              <a:t>7</a:t>
            </a:fld>
            <a:endParaRPr lang="en-US"/>
          </a:p>
        </p:txBody>
      </p:sp>
    </p:spTree>
    <p:extLst>
      <p:ext uri="{BB962C8B-B14F-4D97-AF65-F5344CB8AC3E}">
        <p14:creationId xmlns:p14="http://schemas.microsoft.com/office/powerpoint/2010/main" val="3059904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07000"/>
              </a:lnSpc>
              <a:spcBef>
                <a:spcPts val="0"/>
              </a:spcBef>
              <a:spcAft>
                <a:spcPts val="0"/>
              </a:spcAft>
              <a:buFont typeface="+mj-l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Ask People to study this list for a minute:  Write down their top 1 or 2 leadership characteristic strengths.</a:t>
            </a:r>
          </a:p>
          <a:p>
            <a:pPr marL="457200" marR="0" lvl="1" indent="0">
              <a:lnSpc>
                <a:spcPct val="107000"/>
              </a:lnSpc>
              <a:spcBef>
                <a:spcPts val="0"/>
              </a:spcBef>
              <a:spcAft>
                <a:spcPts val="0"/>
              </a:spcAft>
              <a:buFont typeface="+mj-l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0AF49B3-DF5B-4647-9C17-63B44F2E611C}" type="slidenum">
              <a:rPr lang="en-US" smtClean="0"/>
              <a:t>8</a:t>
            </a:fld>
            <a:endParaRPr lang="en-US"/>
          </a:p>
        </p:txBody>
      </p:sp>
    </p:spTree>
    <p:extLst>
      <p:ext uri="{BB962C8B-B14F-4D97-AF65-F5344CB8AC3E}">
        <p14:creationId xmlns:p14="http://schemas.microsoft.com/office/powerpoint/2010/main" val="740127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07000"/>
              </a:lnSpc>
              <a:spcBef>
                <a:spcPts val="0"/>
              </a:spcBef>
              <a:spcAft>
                <a:spcPts val="0"/>
              </a:spcAft>
              <a:buFont typeface="+mj-lt"/>
              <a:buNone/>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0"/>
              </a:spcAft>
              <a:buFont typeface="+mj-lt"/>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Send People to breakout rooms for 10 minutes – 1 minute warning (10 minutes total).  </a:t>
            </a:r>
          </a:p>
          <a:p>
            <a:pPr lvl="1"/>
            <a:r>
              <a:rPr lang="en-US" sz="1200" b="1" dirty="0">
                <a:effectLst/>
                <a:latin typeface="Calibri" panose="020F0502020204030204" pitchFamily="34" charset="0"/>
                <a:ea typeface="Calibri" panose="020F0502020204030204" pitchFamily="34" charset="0"/>
                <a:cs typeface="Times New Roman" panose="02020603050405020304" pitchFamily="18" charset="0"/>
              </a:rPr>
              <a:t>Christy will broadcast the questions – take a minute to jot them down as well.</a:t>
            </a:r>
          </a:p>
          <a:p>
            <a:pPr lvl="1"/>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Come 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WHITEBOARD:  Share your top 1-2 strengths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Ask for some volunteers to share about the discussion in their group</a:t>
            </a:r>
          </a:p>
          <a:p>
            <a:endParaRPr lang="en-US" dirty="0"/>
          </a:p>
          <a:p>
            <a:r>
              <a:rPr lang="en-US" dirty="0"/>
              <a:t>What were the common elements of strengths</a:t>
            </a:r>
          </a:p>
          <a:p>
            <a:r>
              <a:rPr lang="en-US" dirty="0"/>
              <a:t>What was an insight you learned from your discussion</a:t>
            </a:r>
          </a:p>
          <a:p>
            <a:pPr lvl="1"/>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0"/>
              </a:spcAft>
              <a:buFont typeface="+mj-lt"/>
              <a:buNone/>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0AF49B3-DF5B-4647-9C17-63B44F2E611C}" type="slidenum">
              <a:rPr lang="en-US" smtClean="0"/>
              <a:t>9</a:t>
            </a:fld>
            <a:endParaRPr lang="en-US"/>
          </a:p>
        </p:txBody>
      </p:sp>
    </p:spTree>
    <p:extLst>
      <p:ext uri="{BB962C8B-B14F-4D97-AF65-F5344CB8AC3E}">
        <p14:creationId xmlns:p14="http://schemas.microsoft.com/office/powerpoint/2010/main" val="1663921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Wednesday, October 26, 2022</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032455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Wednesday, October 26, 2022</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063283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Wednesday, October 26, 2022</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150804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Wednesday, October 26, 2022</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386496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Wednesday, October 26, 2022</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499939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Wednesday, October 26, 2022</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61557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Wednesday, October 26, 2022</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038963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Wednesday, October 26, 2022</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276112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Wednesday, October 26, 2022</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667827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Wednesday, October 26, 2022</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308712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Wednesday, October 26, 2022</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910316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Wednesday, October 26, 2022</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2022890673"/>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cgg9byUy-V4"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4LPy-YMEO4k&amp;list=PL0at2T1t8dnK3FzsS1dZI3DOR5GiO97EK&amp;index=3"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wHgVBV1gC48"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DE63055-C438-4977-B234-872D73E6C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6068A9B8-E1E8-4010-AA71-74679A91C91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52794"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4C81A8-C182-4814-81D9-4F42669AEF5F}"/>
              </a:ext>
            </a:extLst>
          </p:cNvPr>
          <p:cNvSpPr>
            <a:spLocks noGrp="1"/>
          </p:cNvSpPr>
          <p:nvPr>
            <p:ph type="ctrTitle"/>
          </p:nvPr>
        </p:nvSpPr>
        <p:spPr>
          <a:xfrm>
            <a:off x="6480000" y="1449388"/>
            <a:ext cx="5015638" cy="2075012"/>
          </a:xfrm>
        </p:spPr>
        <p:txBody>
          <a:bodyPr>
            <a:normAutofit/>
          </a:bodyPr>
          <a:lstStyle/>
          <a:p>
            <a:pPr>
              <a:lnSpc>
                <a:spcPct val="90000"/>
              </a:lnSpc>
            </a:pPr>
            <a:r>
              <a:rPr lang="en-US" sz="4800" b="1" dirty="0">
                <a:effectLst/>
                <a:latin typeface="Calibri" panose="020F0502020204030204" pitchFamily="34" charset="0"/>
                <a:ea typeface="Calibri" panose="020F0502020204030204" pitchFamily="34" charset="0"/>
                <a:cs typeface="Times New Roman" panose="02020603050405020304" pitchFamily="18" charset="0"/>
              </a:rPr>
              <a:t>Are you really leading or are you just taking a walk?</a:t>
            </a:r>
            <a:endParaRPr lang="en-US" sz="4800" dirty="0"/>
          </a:p>
        </p:txBody>
      </p:sp>
      <p:sp>
        <p:nvSpPr>
          <p:cNvPr id="3" name="Subtitle 2">
            <a:extLst>
              <a:ext uri="{FF2B5EF4-FFF2-40B4-BE49-F238E27FC236}">
                <a16:creationId xmlns:a16="http://schemas.microsoft.com/office/drawing/2014/main" id="{6B85DD3E-4AEE-49D5-97E5-54DBDD44D9BD}"/>
              </a:ext>
            </a:extLst>
          </p:cNvPr>
          <p:cNvSpPr>
            <a:spLocks noGrp="1"/>
          </p:cNvSpPr>
          <p:nvPr>
            <p:ph type="subTitle" idx="1"/>
          </p:nvPr>
        </p:nvSpPr>
        <p:spPr>
          <a:xfrm>
            <a:off x="6480000" y="3830398"/>
            <a:ext cx="5015638" cy="1219439"/>
          </a:xfrm>
        </p:spPr>
        <p:txBody>
          <a:bodyPr>
            <a:normAutofit/>
          </a:bodyPr>
          <a:lstStyle/>
          <a:p>
            <a:endParaRPr lang="en-US" dirty="0">
              <a:solidFill>
                <a:schemeClr val="tx1"/>
              </a:solidFill>
            </a:endParaRPr>
          </a:p>
        </p:txBody>
      </p:sp>
      <p:grpSp>
        <p:nvGrpSpPr>
          <p:cNvPr id="13" name="Group 12">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13952" y="317452"/>
            <a:ext cx="2088038" cy="719230"/>
            <a:chOff x="4532666" y="505937"/>
            <a:chExt cx="2981730" cy="1027064"/>
          </a:xfrm>
        </p:grpSpPr>
        <p:sp>
          <p:nvSpPr>
            <p:cNvPr id="14"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5"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6"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18" name="Group 17">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5706" y="5503147"/>
            <a:ext cx="2117174" cy="588806"/>
            <a:chOff x="4549904" y="5078157"/>
            <a:chExt cx="3023338" cy="840818"/>
          </a:xfrm>
        </p:grpSpPr>
        <p:sp>
          <p:nvSpPr>
            <p:cNvPr id="19"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0"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1"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398721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6C16-D180-4D97-B417-46759849286C}"/>
              </a:ext>
            </a:extLst>
          </p:cNvPr>
          <p:cNvSpPr>
            <a:spLocks noGrp="1"/>
          </p:cNvSpPr>
          <p:nvPr>
            <p:ph type="title"/>
          </p:nvPr>
        </p:nvSpPr>
        <p:spPr>
          <a:xfrm>
            <a:off x="720000" y="619200"/>
            <a:ext cx="10728322" cy="679513"/>
          </a:xfrm>
        </p:spPr>
        <p:txBody>
          <a:bodyPr/>
          <a:lstStyle/>
          <a:p>
            <a:pPr algn="ctr"/>
            <a:r>
              <a:rPr lang="en-US" dirty="0"/>
              <a:t>Leadership Characteristics </a:t>
            </a:r>
          </a:p>
        </p:txBody>
      </p:sp>
      <p:sp>
        <p:nvSpPr>
          <p:cNvPr id="4" name="Content Placeholder 3">
            <a:extLst>
              <a:ext uri="{FF2B5EF4-FFF2-40B4-BE49-F238E27FC236}">
                <a16:creationId xmlns:a16="http://schemas.microsoft.com/office/drawing/2014/main" id="{A4BC3D11-7024-4515-A2BB-C2918F1D9336}"/>
              </a:ext>
            </a:extLst>
          </p:cNvPr>
          <p:cNvSpPr>
            <a:spLocks noGrp="1"/>
          </p:cNvSpPr>
          <p:nvPr>
            <p:ph sz="half" idx="1"/>
          </p:nvPr>
        </p:nvSpPr>
        <p:spPr>
          <a:xfrm>
            <a:off x="720000" y="1404730"/>
            <a:ext cx="5003800" cy="4371445"/>
          </a:xfrm>
        </p:spPr>
        <p:txBody>
          <a:bodyPr>
            <a:normAutofit/>
          </a:bodyPr>
          <a:lstStyle/>
          <a:p>
            <a:r>
              <a:rPr lang="en-US" sz="2800" dirty="0"/>
              <a:t>Developing People</a:t>
            </a:r>
          </a:p>
          <a:p>
            <a:r>
              <a:rPr lang="en-US" sz="2800" dirty="0"/>
              <a:t>Trust</a:t>
            </a:r>
          </a:p>
          <a:p>
            <a:r>
              <a:rPr lang="en-US" sz="2800" dirty="0"/>
              <a:t>Recognition (Seeing People)</a:t>
            </a:r>
          </a:p>
          <a:p>
            <a:r>
              <a:rPr lang="en-US" sz="2800" dirty="0"/>
              <a:t>Building on Strengths</a:t>
            </a:r>
          </a:p>
          <a:p>
            <a:r>
              <a:rPr lang="en-US" sz="2800" dirty="0"/>
              <a:t>Visioning</a:t>
            </a:r>
          </a:p>
          <a:p>
            <a:r>
              <a:rPr lang="en-US" sz="2800" dirty="0"/>
              <a:t>Empathy</a:t>
            </a:r>
          </a:p>
          <a:p>
            <a:r>
              <a:rPr lang="en-US" sz="2800" dirty="0"/>
              <a:t>Listening </a:t>
            </a:r>
          </a:p>
        </p:txBody>
      </p:sp>
      <p:sp>
        <p:nvSpPr>
          <p:cNvPr id="5" name="Content Placeholder 4">
            <a:extLst>
              <a:ext uri="{FF2B5EF4-FFF2-40B4-BE49-F238E27FC236}">
                <a16:creationId xmlns:a16="http://schemas.microsoft.com/office/drawing/2014/main" id="{E6545215-F9E6-4D0A-B2CD-B392DABC6B2A}"/>
              </a:ext>
            </a:extLst>
          </p:cNvPr>
          <p:cNvSpPr>
            <a:spLocks noGrp="1"/>
          </p:cNvSpPr>
          <p:nvPr>
            <p:ph sz="half" idx="2"/>
          </p:nvPr>
        </p:nvSpPr>
        <p:spPr>
          <a:xfrm>
            <a:off x="6458400" y="1404730"/>
            <a:ext cx="5003801" cy="4371446"/>
          </a:xfrm>
        </p:spPr>
        <p:txBody>
          <a:bodyPr>
            <a:normAutofit/>
          </a:bodyPr>
          <a:lstStyle/>
          <a:p>
            <a:r>
              <a:rPr lang="en-US" sz="2800" dirty="0"/>
              <a:t>Engagement</a:t>
            </a:r>
          </a:p>
          <a:p>
            <a:r>
              <a:rPr lang="en-US" sz="2800" dirty="0"/>
              <a:t>Team building</a:t>
            </a:r>
          </a:p>
          <a:p>
            <a:r>
              <a:rPr lang="en-US" sz="2800" dirty="0"/>
              <a:t>Follow Through</a:t>
            </a:r>
          </a:p>
          <a:p>
            <a:r>
              <a:rPr lang="en-US" sz="2800" dirty="0"/>
              <a:t>Integrity</a:t>
            </a:r>
          </a:p>
          <a:p>
            <a:r>
              <a:rPr lang="en-US" sz="2800" dirty="0"/>
              <a:t>Honesty</a:t>
            </a:r>
          </a:p>
          <a:p>
            <a:r>
              <a:rPr lang="en-US" sz="2800" dirty="0"/>
              <a:t>Communication</a:t>
            </a:r>
          </a:p>
          <a:p>
            <a:r>
              <a:rPr lang="en-US" sz="2800" dirty="0"/>
              <a:t>Fostering Inclusivity</a:t>
            </a:r>
          </a:p>
          <a:p>
            <a:endParaRPr lang="en-US" sz="2800" dirty="0"/>
          </a:p>
        </p:txBody>
      </p:sp>
    </p:spTree>
    <p:extLst>
      <p:ext uri="{BB962C8B-B14F-4D97-AF65-F5344CB8AC3E}">
        <p14:creationId xmlns:p14="http://schemas.microsoft.com/office/powerpoint/2010/main" val="2514893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18B169-58B9-977A-1FBA-5EA90B0B0595}"/>
              </a:ext>
            </a:extLst>
          </p:cNvPr>
          <p:cNvSpPr>
            <a:spLocks noGrp="1"/>
          </p:cNvSpPr>
          <p:nvPr>
            <p:ph type="title"/>
          </p:nvPr>
        </p:nvSpPr>
        <p:spPr/>
        <p:txBody>
          <a:bodyPr/>
          <a:lstStyle/>
          <a:p>
            <a:r>
              <a:rPr lang="en-US" dirty="0"/>
              <a:t>Discussion Questions:  Challenges</a:t>
            </a:r>
          </a:p>
        </p:txBody>
      </p:sp>
      <p:sp>
        <p:nvSpPr>
          <p:cNvPr id="6" name="Content Placeholder 5">
            <a:extLst>
              <a:ext uri="{FF2B5EF4-FFF2-40B4-BE49-F238E27FC236}">
                <a16:creationId xmlns:a16="http://schemas.microsoft.com/office/drawing/2014/main" id="{8BE27E7D-2795-8B2F-57DF-74220950A8D9}"/>
              </a:ext>
            </a:extLst>
          </p:cNvPr>
          <p:cNvSpPr>
            <a:spLocks noGrp="1"/>
          </p:cNvSpPr>
          <p:nvPr>
            <p:ph idx="1"/>
          </p:nvPr>
        </p:nvSpPr>
        <p:spPr/>
        <p:txBody>
          <a:bodyPr/>
          <a:lstStyle/>
          <a:p>
            <a:r>
              <a:rPr lang="en-US" sz="2800" dirty="0"/>
              <a:t>Why do you feel this is the trait you struggle with the most?</a:t>
            </a:r>
          </a:p>
          <a:p>
            <a:r>
              <a:rPr lang="en-US" sz="2800" dirty="0"/>
              <a:t>How is it contributing to your level/lack of engagement as a leader? </a:t>
            </a:r>
          </a:p>
          <a:p>
            <a:r>
              <a:rPr lang="en-US" sz="2800" dirty="0"/>
              <a:t>How is this impacting your ability to lead your team?</a:t>
            </a:r>
          </a:p>
          <a:p>
            <a:endParaRPr lang="en-US" dirty="0"/>
          </a:p>
        </p:txBody>
      </p:sp>
    </p:spTree>
    <p:extLst>
      <p:ext uri="{BB962C8B-B14F-4D97-AF65-F5344CB8AC3E}">
        <p14:creationId xmlns:p14="http://schemas.microsoft.com/office/powerpoint/2010/main" val="3579119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54F3A7E8-6DA9-4C2B-ACC8-475F34DAEA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B21CDF0-4D24-4190-9285-9016C19C1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A100838-883D-4E7A-9773-40FACBA9E650}"/>
              </a:ext>
            </a:extLst>
          </p:cNvPr>
          <p:cNvSpPr>
            <a:spLocks noGrp="1"/>
          </p:cNvSpPr>
          <p:nvPr>
            <p:ph type="title"/>
          </p:nvPr>
        </p:nvSpPr>
        <p:spPr>
          <a:xfrm>
            <a:off x="6480000" y="1449388"/>
            <a:ext cx="5015638" cy="2075012"/>
          </a:xfrm>
        </p:spPr>
        <p:txBody>
          <a:bodyPr vert="horz" wrap="square" lIns="0" tIns="0" rIns="0" bIns="0" rtlCol="0" anchor="b" anchorCtr="0">
            <a:normAutofit/>
          </a:bodyPr>
          <a:lstStyle/>
          <a:p>
            <a:pPr algn="ctr">
              <a:lnSpc>
                <a:spcPct val="90000"/>
              </a:lnSpc>
            </a:pPr>
            <a:r>
              <a:rPr lang="en-US" sz="4800" spc="-100" dirty="0"/>
              <a:t>8 key traits for walking as a leader</a:t>
            </a:r>
          </a:p>
        </p:txBody>
      </p:sp>
      <p:sp>
        <p:nvSpPr>
          <p:cNvPr id="5" name="Text Placeholder 4">
            <a:extLst>
              <a:ext uri="{FF2B5EF4-FFF2-40B4-BE49-F238E27FC236}">
                <a16:creationId xmlns:a16="http://schemas.microsoft.com/office/drawing/2014/main" id="{934EE2A3-F5B2-4167-BFC9-E469F05A6360}"/>
              </a:ext>
            </a:extLst>
          </p:cNvPr>
          <p:cNvSpPr>
            <a:spLocks noGrp="1"/>
          </p:cNvSpPr>
          <p:nvPr>
            <p:ph type="body" idx="1"/>
          </p:nvPr>
        </p:nvSpPr>
        <p:spPr>
          <a:xfrm>
            <a:off x="6480000" y="3830398"/>
            <a:ext cx="5015638" cy="1219439"/>
          </a:xfrm>
        </p:spPr>
        <p:txBody>
          <a:bodyPr vert="horz" lIns="0" tIns="0" rIns="0" bIns="0" rtlCol="0">
            <a:normAutofit/>
          </a:bodyPr>
          <a:lstStyle/>
          <a:p>
            <a:pPr algn="ctr"/>
            <a:endParaRPr lang="en-US">
              <a:solidFill>
                <a:schemeClr val="tx1">
                  <a:alpha val="58000"/>
                </a:schemeClr>
              </a:solidFill>
            </a:endParaRPr>
          </a:p>
        </p:txBody>
      </p:sp>
      <p:pic>
        <p:nvPicPr>
          <p:cNvPr id="7" name="Picture 6" descr="Worm's eye view of the feet of a person running on the road">
            <a:extLst>
              <a:ext uri="{FF2B5EF4-FFF2-40B4-BE49-F238E27FC236}">
                <a16:creationId xmlns:a16="http://schemas.microsoft.com/office/drawing/2014/main" id="{F71CD24C-CCA7-EE74-5E9A-45C4BB3F0200}"/>
              </a:ext>
            </a:extLst>
          </p:cNvPr>
          <p:cNvPicPr>
            <a:picLocks noChangeAspect="1"/>
          </p:cNvPicPr>
          <p:nvPr/>
        </p:nvPicPr>
        <p:blipFill rotWithShape="1">
          <a:blip r:embed="rId2"/>
          <a:srcRect l="40847" r="4274"/>
          <a:stretch/>
        </p:blipFill>
        <p:spPr>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grpSp>
        <p:nvGrpSpPr>
          <p:cNvPr id="17" name="Group 16">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7909203" y="317452"/>
            <a:ext cx="2117174" cy="588806"/>
            <a:chOff x="4549904" y="5078157"/>
            <a:chExt cx="3023338" cy="840818"/>
          </a:xfrm>
        </p:grpSpPr>
        <p:sp>
          <p:nvSpPr>
            <p:cNvPr id="18"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9"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0"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2" name="Group 21">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7990093" y="5372723"/>
            <a:ext cx="2088038" cy="719230"/>
            <a:chOff x="4532666" y="505937"/>
            <a:chExt cx="2981730" cy="1027064"/>
          </a:xfrm>
        </p:grpSpPr>
        <p:sp>
          <p:nvSpPr>
            <p:cNvPr id="23"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4"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5"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3741916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ED9E2D9-EE69-4775-8CE5-9EAC35AD2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D75B673-1FA7-415E-8B2E-7A0550C8B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14C37E6-8DB1-47FC-9070-7274075100E0}"/>
              </a:ext>
            </a:extLst>
          </p:cNvPr>
          <p:cNvSpPr>
            <a:spLocks noGrp="1"/>
          </p:cNvSpPr>
          <p:nvPr>
            <p:ph type="title"/>
          </p:nvPr>
        </p:nvSpPr>
        <p:spPr>
          <a:xfrm>
            <a:off x="6480000" y="619200"/>
            <a:ext cx="4991961" cy="1477328"/>
          </a:xfrm>
        </p:spPr>
        <p:txBody>
          <a:bodyPr wrap="square" anchor="ctr">
            <a:normAutofit/>
          </a:bodyPr>
          <a:lstStyle/>
          <a:p>
            <a:r>
              <a:rPr lang="en-US" sz="3000"/>
              <a:t>Invest in the selection and development of </a:t>
            </a:r>
            <a:r>
              <a:rPr lang="en-US" sz="3000" b="1" u="sng"/>
              <a:t>people who manage people </a:t>
            </a:r>
          </a:p>
        </p:txBody>
      </p:sp>
      <p:pic>
        <p:nvPicPr>
          <p:cNvPr id="7" name="Picture 6" descr="Colourful carved figures of humans">
            <a:extLst>
              <a:ext uri="{FF2B5EF4-FFF2-40B4-BE49-F238E27FC236}">
                <a16:creationId xmlns:a16="http://schemas.microsoft.com/office/drawing/2014/main" id="{B909D615-7BAF-7C7D-EE1C-A113F594564A}"/>
              </a:ext>
            </a:extLst>
          </p:cNvPr>
          <p:cNvPicPr>
            <a:picLocks noChangeAspect="1"/>
          </p:cNvPicPr>
          <p:nvPr/>
        </p:nvPicPr>
        <p:blipFill rotWithShape="1">
          <a:blip r:embed="rId3"/>
          <a:srcRect l="19448" r="19216" b="-1"/>
          <a:stretch/>
        </p:blipFill>
        <p:spPr>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sp>
        <p:nvSpPr>
          <p:cNvPr id="5" name="Content Placeholder 4">
            <a:extLst>
              <a:ext uri="{FF2B5EF4-FFF2-40B4-BE49-F238E27FC236}">
                <a16:creationId xmlns:a16="http://schemas.microsoft.com/office/drawing/2014/main" id="{FC72C843-0008-4ADD-B158-93B2FFB2AF80}"/>
              </a:ext>
            </a:extLst>
          </p:cNvPr>
          <p:cNvSpPr>
            <a:spLocks noGrp="1"/>
          </p:cNvSpPr>
          <p:nvPr>
            <p:ph idx="1"/>
          </p:nvPr>
        </p:nvSpPr>
        <p:spPr>
          <a:xfrm>
            <a:off x="6480000" y="2332383"/>
            <a:ext cx="4991962" cy="4028659"/>
          </a:xfrm>
        </p:spPr>
        <p:txBody>
          <a:bodyPr>
            <a:normAutofit lnSpcReduction="10000"/>
          </a:bodyPr>
          <a:lstStyle/>
          <a:p>
            <a:pPr>
              <a:lnSpc>
                <a:spcPct val="110000"/>
              </a:lnSpc>
            </a:pPr>
            <a:r>
              <a:rPr lang="en-US" sz="2200" dirty="0"/>
              <a:t>The right fit for leadership:</a:t>
            </a:r>
          </a:p>
          <a:p>
            <a:pPr lvl="1">
              <a:lnSpc>
                <a:spcPct val="110000"/>
              </a:lnSpc>
            </a:pPr>
            <a:r>
              <a:rPr lang="en-US" sz="2200" dirty="0"/>
              <a:t>Hiring Processes</a:t>
            </a:r>
          </a:p>
          <a:p>
            <a:pPr lvl="1">
              <a:lnSpc>
                <a:spcPct val="110000"/>
              </a:lnSpc>
            </a:pPr>
            <a:r>
              <a:rPr lang="en-US" sz="2200" dirty="0"/>
              <a:t>Onboarding vs. Team Joining</a:t>
            </a:r>
          </a:p>
          <a:p>
            <a:pPr>
              <a:lnSpc>
                <a:spcPct val="110000"/>
              </a:lnSpc>
            </a:pPr>
            <a:r>
              <a:rPr lang="en-US" sz="2200" dirty="0"/>
              <a:t>Ongoing professional development</a:t>
            </a:r>
          </a:p>
          <a:p>
            <a:pPr>
              <a:lnSpc>
                <a:spcPct val="110000"/>
              </a:lnSpc>
            </a:pPr>
            <a:r>
              <a:rPr lang="en-US" sz="2200" dirty="0"/>
              <a:t>Mentoring</a:t>
            </a:r>
          </a:p>
          <a:p>
            <a:pPr>
              <a:lnSpc>
                <a:spcPct val="110000"/>
              </a:lnSpc>
            </a:pPr>
            <a:r>
              <a:rPr lang="en-US" sz="2200" dirty="0"/>
              <a:t>Employee evaluations</a:t>
            </a:r>
          </a:p>
          <a:p>
            <a:pPr lvl="1">
              <a:lnSpc>
                <a:spcPct val="110000"/>
              </a:lnSpc>
            </a:pPr>
            <a:r>
              <a:rPr lang="en-US" sz="2200" dirty="0"/>
              <a:t>Professional growth plans</a:t>
            </a:r>
          </a:p>
          <a:p>
            <a:pPr>
              <a:lnSpc>
                <a:spcPct val="110000"/>
              </a:lnSpc>
            </a:pPr>
            <a:r>
              <a:rPr lang="en-US" sz="2200" dirty="0"/>
              <a:t>Dedicate time as the leader</a:t>
            </a:r>
          </a:p>
          <a:p>
            <a:pPr>
              <a:lnSpc>
                <a:spcPct val="110000"/>
              </a:lnSpc>
            </a:pPr>
            <a:r>
              <a:rPr lang="en-US" sz="2200" dirty="0"/>
              <a:t>Emotional Intelligence</a:t>
            </a:r>
          </a:p>
        </p:txBody>
      </p:sp>
    </p:spTree>
    <p:extLst>
      <p:ext uri="{BB962C8B-B14F-4D97-AF65-F5344CB8AC3E}">
        <p14:creationId xmlns:p14="http://schemas.microsoft.com/office/powerpoint/2010/main" val="2404957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A3E2477-CB24-4FE6-B9C0-F9800FF83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965638C-2268-4A1B-96C3-95E79EF44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CED1E5-F980-4498-8D24-E4E674131B96}"/>
              </a:ext>
            </a:extLst>
          </p:cNvPr>
          <p:cNvSpPr>
            <a:spLocks noGrp="1"/>
          </p:cNvSpPr>
          <p:nvPr>
            <p:ph type="title"/>
          </p:nvPr>
        </p:nvSpPr>
        <p:spPr>
          <a:xfrm>
            <a:off x="720000" y="619200"/>
            <a:ext cx="4991961" cy="679513"/>
          </a:xfrm>
        </p:spPr>
        <p:txBody>
          <a:bodyPr wrap="square" anchor="ctr">
            <a:normAutofit/>
          </a:bodyPr>
          <a:lstStyle/>
          <a:p>
            <a:r>
              <a:rPr lang="en-US" dirty="0"/>
              <a:t>Build trust in leadership</a:t>
            </a:r>
          </a:p>
        </p:txBody>
      </p:sp>
      <p:sp>
        <p:nvSpPr>
          <p:cNvPr id="3" name="Content Placeholder 2">
            <a:extLst>
              <a:ext uri="{FF2B5EF4-FFF2-40B4-BE49-F238E27FC236}">
                <a16:creationId xmlns:a16="http://schemas.microsoft.com/office/drawing/2014/main" id="{0A2D0027-242E-4D08-88CA-A65F8C4CF7FA}"/>
              </a:ext>
            </a:extLst>
          </p:cNvPr>
          <p:cNvSpPr>
            <a:spLocks noGrp="1"/>
          </p:cNvSpPr>
          <p:nvPr>
            <p:ph idx="1"/>
          </p:nvPr>
        </p:nvSpPr>
        <p:spPr>
          <a:xfrm>
            <a:off x="720000" y="1470992"/>
            <a:ext cx="4991962" cy="5062330"/>
          </a:xfrm>
        </p:spPr>
        <p:txBody>
          <a:bodyPr>
            <a:normAutofit/>
          </a:bodyPr>
          <a:lstStyle/>
          <a:p>
            <a:pPr>
              <a:lnSpc>
                <a:spcPct val="110000"/>
              </a:lnSpc>
            </a:pPr>
            <a:r>
              <a:rPr lang="en-US" dirty="0"/>
              <a:t>Fostering and building relationships</a:t>
            </a:r>
          </a:p>
          <a:p>
            <a:pPr lvl="1">
              <a:lnSpc>
                <a:spcPct val="110000"/>
              </a:lnSpc>
            </a:pPr>
            <a:r>
              <a:rPr lang="en-US" dirty="0"/>
              <a:t>How do you do this with your team?</a:t>
            </a:r>
          </a:p>
          <a:p>
            <a:pPr lvl="1">
              <a:lnSpc>
                <a:spcPct val="110000"/>
              </a:lnSpc>
            </a:pPr>
            <a:r>
              <a:rPr lang="en-US" dirty="0"/>
              <a:t>Is it authentic?</a:t>
            </a:r>
          </a:p>
          <a:p>
            <a:pPr>
              <a:lnSpc>
                <a:spcPct val="110000"/>
              </a:lnSpc>
            </a:pPr>
            <a:r>
              <a:rPr lang="en-US" dirty="0"/>
              <a:t>Transparency and Honesty</a:t>
            </a:r>
          </a:p>
          <a:p>
            <a:pPr lvl="1">
              <a:lnSpc>
                <a:spcPct val="110000"/>
              </a:lnSpc>
            </a:pPr>
            <a:r>
              <a:rPr lang="en-US" dirty="0"/>
              <a:t>Do what you say you are going to do- follow through</a:t>
            </a:r>
          </a:p>
          <a:p>
            <a:pPr lvl="1">
              <a:lnSpc>
                <a:spcPct val="110000"/>
              </a:lnSpc>
            </a:pPr>
            <a:r>
              <a:rPr lang="en-US" dirty="0"/>
              <a:t>You don’t have to have all the answers</a:t>
            </a:r>
          </a:p>
          <a:p>
            <a:pPr>
              <a:lnSpc>
                <a:spcPct val="110000"/>
              </a:lnSpc>
            </a:pPr>
            <a:r>
              <a:rPr lang="en-US" dirty="0"/>
              <a:t>Communication</a:t>
            </a:r>
          </a:p>
          <a:p>
            <a:pPr lvl="1">
              <a:lnSpc>
                <a:spcPct val="110000"/>
              </a:lnSpc>
            </a:pPr>
            <a:r>
              <a:rPr lang="en-US" dirty="0"/>
              <a:t>Being intentional about when and how you communicate</a:t>
            </a:r>
          </a:p>
          <a:p>
            <a:pPr lvl="1">
              <a:lnSpc>
                <a:spcPct val="110000"/>
              </a:lnSpc>
            </a:pPr>
            <a:r>
              <a:rPr lang="en-US" dirty="0"/>
              <a:t>Weighted relationships</a:t>
            </a:r>
          </a:p>
        </p:txBody>
      </p:sp>
      <p:sp useBgFill="1">
        <p:nvSpPr>
          <p:cNvPr id="20" name="Freeform: Shape 19">
            <a:extLst>
              <a:ext uri="{FF2B5EF4-FFF2-40B4-BE49-F238E27FC236}">
                <a16:creationId xmlns:a16="http://schemas.microsoft.com/office/drawing/2014/main" id="{97D0825D-5142-4F4A-A141-3CCD5E99C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5867335" y="533334"/>
            <a:ext cx="6858000" cy="5791331"/>
          </a:xfrm>
          <a:custGeom>
            <a:avLst/>
            <a:gdLst>
              <a:gd name="connsiteX0" fmla="*/ 6858000 w 6858000"/>
              <a:gd name="connsiteY0" fmla="*/ 14535 h 5791331"/>
              <a:gd name="connsiteX1" fmla="*/ 6858000 w 6858000"/>
              <a:gd name="connsiteY1" fmla="*/ 5791331 h 5791331"/>
              <a:gd name="connsiteX2" fmla="*/ 0 w 6858000"/>
              <a:gd name="connsiteY2" fmla="*/ 5791330 h 5791331"/>
              <a:gd name="connsiteX3" fmla="*/ 0 w 6858000"/>
              <a:gd name="connsiteY3" fmla="*/ 0 h 5791331"/>
              <a:gd name="connsiteX4" fmla="*/ 145832 w 6858000"/>
              <a:gd name="connsiteY4" fmla="*/ 1175 h 5791331"/>
              <a:gd name="connsiteX5" fmla="*/ 2611132 w 6858000"/>
              <a:gd name="connsiteY5" fmla="*/ 48625 h 5791331"/>
              <a:gd name="connsiteX6" fmla="*/ 6643031 w 6858000"/>
              <a:gd name="connsiteY6" fmla="*/ 15010 h 579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91331">
                <a:moveTo>
                  <a:pt x="6858000" y="14535"/>
                </a:moveTo>
                <a:lnTo>
                  <a:pt x="6858000" y="5791331"/>
                </a:lnTo>
                <a:lnTo>
                  <a:pt x="0" y="5791330"/>
                </a:lnTo>
                <a:lnTo>
                  <a:pt x="0" y="0"/>
                </a:lnTo>
                <a:lnTo>
                  <a:pt x="145832" y="1175"/>
                </a:lnTo>
                <a:cubicBezTo>
                  <a:pt x="886907" y="14750"/>
                  <a:pt x="2228596" y="125101"/>
                  <a:pt x="2611132" y="48625"/>
                </a:cubicBezTo>
                <a:cubicBezTo>
                  <a:pt x="2933352" y="-3056"/>
                  <a:pt x="5032814" y="16325"/>
                  <a:pt x="6643031" y="1501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5" name="Picture 4" descr="Hands holding each other's wrists and interlinked to form a circle">
            <a:extLst>
              <a:ext uri="{FF2B5EF4-FFF2-40B4-BE49-F238E27FC236}">
                <a16:creationId xmlns:a16="http://schemas.microsoft.com/office/drawing/2014/main" id="{2AD30B2F-F701-941B-CB6B-D6545B074CF9}"/>
              </a:ext>
            </a:extLst>
          </p:cNvPr>
          <p:cNvPicPr>
            <a:picLocks noChangeAspect="1"/>
          </p:cNvPicPr>
          <p:nvPr/>
        </p:nvPicPr>
        <p:blipFill rotWithShape="1">
          <a:blip r:embed="rId3"/>
          <a:srcRect l="23086" r="19451" b="-1"/>
          <a:stretch/>
        </p:blipFill>
        <p:spPr>
          <a:xfrm>
            <a:off x="7176162" y="936460"/>
            <a:ext cx="4284000" cy="4976417"/>
          </a:xfrm>
          <a:custGeom>
            <a:avLst/>
            <a:gdLst/>
            <a:ahLst/>
            <a:cxnLst/>
            <a:rect l="l" t="t" r="r" b="b"/>
            <a:pathLst>
              <a:path w="4284000" h="5409338">
                <a:moveTo>
                  <a:pt x="0" y="0"/>
                </a:moveTo>
                <a:lnTo>
                  <a:pt x="4284000" y="0"/>
                </a:lnTo>
                <a:lnTo>
                  <a:pt x="4284000" y="5409338"/>
                </a:lnTo>
                <a:lnTo>
                  <a:pt x="0" y="5409338"/>
                </a:lnTo>
                <a:close/>
              </a:path>
            </a:pathLst>
          </a:custGeom>
        </p:spPr>
      </p:pic>
    </p:spTree>
    <p:extLst>
      <p:ext uri="{BB962C8B-B14F-4D97-AF65-F5344CB8AC3E}">
        <p14:creationId xmlns:p14="http://schemas.microsoft.com/office/powerpoint/2010/main" val="222252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74">
            <a:extLst>
              <a:ext uri="{FF2B5EF4-FFF2-40B4-BE49-F238E27FC236}">
                <a16:creationId xmlns:a16="http://schemas.microsoft.com/office/drawing/2014/main" id="{5ED9E2D9-EE69-4775-8CE5-9EAC35AD2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D75B673-1FA7-415E-8B2E-7A0550C8B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7FB80F-801C-41FA-BACB-9F89CE18FDB9}"/>
              </a:ext>
            </a:extLst>
          </p:cNvPr>
          <p:cNvSpPr>
            <a:spLocks noGrp="1"/>
          </p:cNvSpPr>
          <p:nvPr>
            <p:ph type="title"/>
          </p:nvPr>
        </p:nvSpPr>
        <p:spPr>
          <a:xfrm>
            <a:off x="6288278" y="238540"/>
            <a:ext cx="5532661" cy="2084036"/>
          </a:xfrm>
        </p:spPr>
        <p:txBody>
          <a:bodyPr vert="horz" wrap="square" lIns="0" tIns="0" rIns="0" bIns="0" rtlCol="0" anchor="ctr" anchorCtr="0">
            <a:normAutofit/>
          </a:bodyPr>
          <a:lstStyle/>
          <a:p>
            <a:pPr algn="ctr"/>
            <a:r>
              <a:rPr lang="en-US" sz="3200" dirty="0"/>
              <a:t>Build a culture of recognition</a:t>
            </a:r>
            <a:br>
              <a:rPr lang="en-US" sz="3200" dirty="0"/>
            </a:br>
            <a:r>
              <a:rPr lang="en-US" sz="2000" dirty="0">
                <a:hlinkClick r:id="rId3"/>
              </a:rPr>
              <a:t>Office Space (3/5) Movie CLIP - Motivation Problems (1999) HD - YouTube</a:t>
            </a:r>
            <a:endParaRPr lang="en-US" sz="3200" dirty="0"/>
          </a:p>
        </p:txBody>
      </p:sp>
      <p:pic>
        <p:nvPicPr>
          <p:cNvPr id="3076" name="Picture 4" descr="dog biting Thank You mail paper">
            <a:extLst>
              <a:ext uri="{FF2B5EF4-FFF2-40B4-BE49-F238E27FC236}">
                <a16:creationId xmlns:a16="http://schemas.microsoft.com/office/drawing/2014/main" id="{D347281C-2E85-4E2B-B802-F64EF6F350FE}"/>
              </a:ext>
            </a:extLst>
          </p:cNvPr>
          <p:cNvPicPr>
            <a:picLocks noGrp="1" noChangeAspect="1" noChangeArrowheads="1"/>
          </p:cNvPicPr>
          <p:nvPr>
            <p:ph type="pic" idx="1"/>
          </p:nvPr>
        </p:nvPicPr>
        <p:blipFill rotWithShape="1">
          <a:blip r:embed="rId4">
            <a:extLst>
              <a:ext uri="{28A0092B-C50C-407E-A947-70E740481C1C}">
                <a14:useLocalDpi xmlns:a14="http://schemas.microsoft.com/office/drawing/2010/main" val="0"/>
              </a:ext>
            </a:extLst>
          </a:blip>
          <a:srcRect t="4190" b="8687"/>
          <a:stretch/>
        </p:blipFill>
        <p:spPr bwMode="auto">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3D6D4AA-E988-47EF-89DF-115A44A65807}"/>
              </a:ext>
            </a:extLst>
          </p:cNvPr>
          <p:cNvSpPr>
            <a:spLocks noGrp="1"/>
          </p:cNvSpPr>
          <p:nvPr>
            <p:ph type="body" sz="half" idx="2"/>
          </p:nvPr>
        </p:nvSpPr>
        <p:spPr>
          <a:xfrm>
            <a:off x="6480000" y="2322576"/>
            <a:ext cx="4991962" cy="4051720"/>
          </a:xfrm>
        </p:spPr>
        <p:txBody>
          <a:bodyPr vert="horz" lIns="0" tIns="0" rIns="0" bIns="0" rtlCol="0">
            <a:normAutofit/>
          </a:bodyPr>
          <a:lstStyle/>
          <a:p>
            <a:pPr indent="-228600">
              <a:lnSpc>
                <a:spcPct val="110000"/>
              </a:lnSpc>
              <a:buFont typeface="The Hand Extrablack" panose="03070A02030502020204" pitchFamily="66" charset="0"/>
              <a:buChar char="•"/>
            </a:pPr>
            <a:r>
              <a:rPr lang="en-US" sz="2400" dirty="0"/>
              <a:t>What do your employees want?</a:t>
            </a:r>
          </a:p>
          <a:p>
            <a:pPr indent="-228600">
              <a:lnSpc>
                <a:spcPct val="110000"/>
              </a:lnSpc>
              <a:buFont typeface="The Hand Extrablack" panose="03070A02030502020204" pitchFamily="66" charset="0"/>
              <a:buChar char="•"/>
            </a:pPr>
            <a:r>
              <a:rPr lang="en-US" sz="2400" dirty="0"/>
              <a:t>Tangible vs. Intangible recognition</a:t>
            </a:r>
          </a:p>
          <a:p>
            <a:pPr indent="-228600">
              <a:lnSpc>
                <a:spcPct val="110000"/>
              </a:lnSpc>
              <a:buFont typeface="The Hand Extrablack" panose="03070A02030502020204" pitchFamily="66" charset="0"/>
              <a:buChar char="•"/>
            </a:pPr>
            <a:r>
              <a:rPr lang="en-US" sz="2400" dirty="0"/>
              <a:t>Intentional</a:t>
            </a:r>
          </a:p>
          <a:p>
            <a:pPr indent="-228600">
              <a:lnSpc>
                <a:spcPct val="110000"/>
              </a:lnSpc>
              <a:buFont typeface="The Hand Extrablack" panose="03070A02030502020204" pitchFamily="66" charset="0"/>
              <a:buChar char="•"/>
            </a:pPr>
            <a:r>
              <a:rPr lang="en-US" sz="2400" dirty="0"/>
              <a:t>Timely</a:t>
            </a:r>
          </a:p>
          <a:p>
            <a:pPr indent="-228600">
              <a:lnSpc>
                <a:spcPct val="110000"/>
              </a:lnSpc>
              <a:buFont typeface="The Hand Extrablack" panose="03070A02030502020204" pitchFamily="66" charset="0"/>
              <a:buChar char="•"/>
            </a:pPr>
            <a:r>
              <a:rPr lang="en-US" sz="2400" dirty="0"/>
              <a:t>Authentic </a:t>
            </a:r>
          </a:p>
          <a:p>
            <a:pPr indent="-228600">
              <a:lnSpc>
                <a:spcPct val="110000"/>
              </a:lnSpc>
              <a:buFont typeface="The Hand Extrablack" panose="03070A02030502020204" pitchFamily="66" charset="0"/>
              <a:buChar char="•"/>
            </a:pPr>
            <a:r>
              <a:rPr lang="en-US" sz="2400" dirty="0"/>
              <a:t>Matching the action</a:t>
            </a:r>
          </a:p>
          <a:p>
            <a:pPr indent="-228600">
              <a:lnSpc>
                <a:spcPct val="110000"/>
              </a:lnSpc>
              <a:buFont typeface="The Hand Extrablack" panose="03070A02030502020204" pitchFamily="66" charset="0"/>
              <a:buChar char="•"/>
            </a:pPr>
            <a:r>
              <a:rPr lang="en-US" sz="2400" dirty="0"/>
              <a:t>Creativity</a:t>
            </a:r>
          </a:p>
          <a:p>
            <a:pPr indent="-228600">
              <a:lnSpc>
                <a:spcPct val="110000"/>
              </a:lnSpc>
              <a:buFont typeface="The Hand Extrablack" panose="03070A02030502020204" pitchFamily="66" charset="0"/>
              <a:buChar char="•"/>
            </a:pPr>
            <a:endParaRPr lang="en-US" dirty="0"/>
          </a:p>
        </p:txBody>
      </p:sp>
    </p:spTree>
    <p:extLst>
      <p:ext uri="{BB962C8B-B14F-4D97-AF65-F5344CB8AC3E}">
        <p14:creationId xmlns:p14="http://schemas.microsoft.com/office/powerpoint/2010/main" val="244720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E9D6223-8D87-4038-BE74-D5224B024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6FBF49-EC0D-4E09-A77B-DB4E8257E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3AA13D0-BF0A-4B8F-9FD6-CAE2DCD93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9705717" cy="6858000"/>
          </a:xfrm>
          <a:custGeom>
            <a:avLst/>
            <a:gdLst>
              <a:gd name="connsiteX0" fmla="*/ 0 w 9705717"/>
              <a:gd name="connsiteY0" fmla="*/ 0 h 6858000"/>
              <a:gd name="connsiteX1" fmla="*/ 8892014 w 9705717"/>
              <a:gd name="connsiteY1" fmla="*/ 0 h 6858000"/>
              <a:gd name="connsiteX2" fmla="*/ 8948109 w 9705717"/>
              <a:gd name="connsiteY2" fmla="*/ 119185 h 6858000"/>
              <a:gd name="connsiteX3" fmla="*/ 9361712 w 9705717"/>
              <a:gd name="connsiteY3" fmla="*/ 1009060 h 6858000"/>
              <a:gd name="connsiteX4" fmla="*/ 9569814 w 9705717"/>
              <a:gd name="connsiteY4" fmla="*/ 4722415 h 6858000"/>
              <a:gd name="connsiteX5" fmla="*/ 8937785 w 9705717"/>
              <a:gd name="connsiteY5" fmla="*/ 6619105 h 6858000"/>
              <a:gd name="connsiteX6" fmla="*/ 8749280 w 9705717"/>
              <a:gd name="connsiteY6" fmla="*/ 6858000 h 6858000"/>
              <a:gd name="connsiteX7" fmla="*/ 0 w 970571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717" h="6858000">
                <a:moveTo>
                  <a:pt x="0" y="0"/>
                </a:moveTo>
                <a:lnTo>
                  <a:pt x="8892014" y="0"/>
                </a:lnTo>
                <a:lnTo>
                  <a:pt x="8948109" y="119185"/>
                </a:lnTo>
                <a:cubicBezTo>
                  <a:pt x="9080774" y="406683"/>
                  <a:pt x="9216041" y="706568"/>
                  <a:pt x="9361712" y="1009060"/>
                </a:cubicBezTo>
                <a:cubicBezTo>
                  <a:pt x="9986018" y="2093861"/>
                  <a:pt x="9569814" y="4346908"/>
                  <a:pt x="9569814" y="4722415"/>
                </a:cubicBezTo>
                <a:cubicBezTo>
                  <a:pt x="9569814" y="5635108"/>
                  <a:pt x="9260912" y="6189243"/>
                  <a:pt x="8937785" y="6619105"/>
                </a:cubicBezTo>
                <a:lnTo>
                  <a:pt x="8749280" y="6858000"/>
                </a:lnTo>
                <a:lnTo>
                  <a:pt x="0" y="6858000"/>
                </a:ln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CD56BE73-9998-4532-856B-29D77BE271D4}"/>
              </a:ext>
            </a:extLst>
          </p:cNvPr>
          <p:cNvSpPr>
            <a:spLocks noGrp="1"/>
          </p:cNvSpPr>
          <p:nvPr>
            <p:ph type="title"/>
          </p:nvPr>
        </p:nvSpPr>
        <p:spPr>
          <a:xfrm>
            <a:off x="720000" y="619200"/>
            <a:ext cx="8145704" cy="1421636"/>
          </a:xfrm>
        </p:spPr>
        <p:txBody>
          <a:bodyPr wrap="square" anchor="ctr">
            <a:normAutofit/>
          </a:bodyPr>
          <a:lstStyle/>
          <a:p>
            <a:r>
              <a:rPr lang="en-US" dirty="0"/>
              <a:t>Build a line of sight linking employee goals to organizational goals</a:t>
            </a:r>
          </a:p>
        </p:txBody>
      </p:sp>
      <p:sp>
        <p:nvSpPr>
          <p:cNvPr id="3" name="Content Placeholder 2">
            <a:extLst>
              <a:ext uri="{FF2B5EF4-FFF2-40B4-BE49-F238E27FC236}">
                <a16:creationId xmlns:a16="http://schemas.microsoft.com/office/drawing/2014/main" id="{F77A6017-EC1E-4529-B874-2DFAC5460E22}"/>
              </a:ext>
            </a:extLst>
          </p:cNvPr>
          <p:cNvSpPr>
            <a:spLocks noGrp="1"/>
          </p:cNvSpPr>
          <p:nvPr>
            <p:ph idx="1"/>
          </p:nvPr>
        </p:nvSpPr>
        <p:spPr>
          <a:xfrm>
            <a:off x="720000" y="2040836"/>
            <a:ext cx="6911975" cy="3717037"/>
          </a:xfrm>
        </p:spPr>
        <p:txBody>
          <a:bodyPr>
            <a:normAutofit/>
          </a:bodyPr>
          <a:lstStyle/>
          <a:p>
            <a:r>
              <a:rPr lang="en-US" sz="2800" dirty="0"/>
              <a:t>Organizational Vision and Mission</a:t>
            </a:r>
          </a:p>
          <a:p>
            <a:r>
              <a:rPr lang="en-US" sz="2800" dirty="0"/>
              <a:t>Organizational Values</a:t>
            </a:r>
          </a:p>
          <a:p>
            <a:r>
              <a:rPr lang="en-US" sz="2800" dirty="0"/>
              <a:t>Satisfaction vs. engagement</a:t>
            </a:r>
          </a:p>
          <a:p>
            <a:pPr lvl="1"/>
            <a:r>
              <a:rPr lang="en-US" sz="2800" dirty="0"/>
              <a:t>Do employees see how their work impacts the organizations outcomes</a:t>
            </a:r>
          </a:p>
        </p:txBody>
      </p:sp>
      <p:sp>
        <p:nvSpPr>
          <p:cNvPr id="14" name="Freeform 10">
            <a:extLst>
              <a:ext uri="{FF2B5EF4-FFF2-40B4-BE49-F238E27FC236}">
                <a16:creationId xmlns:a16="http://schemas.microsoft.com/office/drawing/2014/main" id="{15BE2CF8-7196-4BC3-B312-B0EE486D9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5824556">
            <a:off x="8226571" y="2916066"/>
            <a:ext cx="3518890" cy="3293724"/>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10728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DD1EA-052C-4295-8614-F74B3E55B4ED}"/>
              </a:ext>
            </a:extLst>
          </p:cNvPr>
          <p:cNvSpPr>
            <a:spLocks noGrp="1"/>
          </p:cNvSpPr>
          <p:nvPr>
            <p:ph type="title"/>
          </p:nvPr>
        </p:nvSpPr>
        <p:spPr>
          <a:xfrm>
            <a:off x="371061" y="619200"/>
            <a:ext cx="3444565" cy="1476000"/>
          </a:xfrm>
        </p:spPr>
        <p:txBody>
          <a:bodyPr>
            <a:normAutofit/>
          </a:bodyPr>
          <a:lstStyle/>
          <a:p>
            <a:pPr algn="ctr"/>
            <a:r>
              <a:rPr lang="en-US" sz="3200" dirty="0"/>
              <a:t>Show employees you care</a:t>
            </a:r>
          </a:p>
        </p:txBody>
      </p:sp>
      <p:pic>
        <p:nvPicPr>
          <p:cNvPr id="5" name="Picture Placeholder 4">
            <a:extLst>
              <a:ext uri="{FF2B5EF4-FFF2-40B4-BE49-F238E27FC236}">
                <a16:creationId xmlns:a16="http://schemas.microsoft.com/office/drawing/2014/main" id="{5FFF755C-3210-42A5-BB2E-AFFC8F9827F6}"/>
              </a:ext>
            </a:extLst>
          </p:cNvPr>
          <p:cNvPicPr>
            <a:picLocks noGrp="1" noChangeAspect="1"/>
          </p:cNvPicPr>
          <p:nvPr>
            <p:ph type="pic" idx="1"/>
          </p:nvPr>
        </p:nvPicPr>
        <p:blipFill>
          <a:blip r:embed="rId3"/>
          <a:srcRect l="4215" r="4215"/>
          <a:stretch>
            <a:fillRect/>
          </a:stretch>
        </p:blipFill>
        <p:spPr>
          <a:prstGeom prst="rect">
            <a:avLst/>
          </a:prstGeom>
        </p:spPr>
      </p:pic>
      <p:sp>
        <p:nvSpPr>
          <p:cNvPr id="3" name="Content Placeholder 2">
            <a:extLst>
              <a:ext uri="{FF2B5EF4-FFF2-40B4-BE49-F238E27FC236}">
                <a16:creationId xmlns:a16="http://schemas.microsoft.com/office/drawing/2014/main" id="{AC06C338-379B-4839-8D40-36B6E761577F}"/>
              </a:ext>
            </a:extLst>
          </p:cNvPr>
          <p:cNvSpPr>
            <a:spLocks noGrp="1"/>
          </p:cNvSpPr>
          <p:nvPr>
            <p:ph type="body" sz="half" idx="2"/>
          </p:nvPr>
        </p:nvSpPr>
        <p:spPr>
          <a:xfrm>
            <a:off x="556592" y="1921565"/>
            <a:ext cx="3259034" cy="4108174"/>
          </a:xfrm>
        </p:spPr>
        <p:txBody>
          <a:bodyPr>
            <a:normAutofit/>
          </a:bodyPr>
          <a:lstStyle/>
          <a:p>
            <a:pPr marL="457200" indent="-457200">
              <a:buFont typeface="Arial" panose="020B0604020202020204" pitchFamily="34" charset="0"/>
              <a:buChar char="•"/>
            </a:pPr>
            <a:r>
              <a:rPr lang="en-US" sz="2800" dirty="0"/>
              <a:t>Social time</a:t>
            </a:r>
          </a:p>
          <a:p>
            <a:pPr marL="457200" indent="-457200">
              <a:lnSpc>
                <a:spcPct val="100000"/>
              </a:lnSpc>
              <a:buFont typeface="Arial" panose="020B0604020202020204" pitchFamily="34" charset="0"/>
              <a:buChar char="•"/>
            </a:pPr>
            <a:r>
              <a:rPr lang="en-US" sz="2800" dirty="0"/>
              <a:t>Support in hard times</a:t>
            </a:r>
          </a:p>
          <a:p>
            <a:pPr marL="457200" indent="-457200">
              <a:lnSpc>
                <a:spcPct val="100000"/>
              </a:lnSpc>
              <a:buFont typeface="Arial" panose="020B0604020202020204" pitchFamily="34" charset="0"/>
              <a:buChar char="•"/>
            </a:pPr>
            <a:r>
              <a:rPr lang="en-US" sz="2800" dirty="0"/>
              <a:t>Celebrating success</a:t>
            </a:r>
          </a:p>
          <a:p>
            <a:pPr marL="457200" indent="-457200">
              <a:lnSpc>
                <a:spcPct val="100000"/>
              </a:lnSpc>
              <a:buFont typeface="Arial" panose="020B0604020202020204" pitchFamily="34" charset="0"/>
              <a:buChar char="•"/>
            </a:pPr>
            <a:r>
              <a:rPr lang="en-US" sz="2800" dirty="0"/>
              <a:t>Engaging families</a:t>
            </a:r>
          </a:p>
        </p:txBody>
      </p:sp>
    </p:spTree>
    <p:extLst>
      <p:ext uri="{BB962C8B-B14F-4D97-AF65-F5344CB8AC3E}">
        <p14:creationId xmlns:p14="http://schemas.microsoft.com/office/powerpoint/2010/main" val="7607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077A3-2CED-4680-8B19-C5720499FD9C}"/>
              </a:ext>
            </a:extLst>
          </p:cNvPr>
          <p:cNvSpPr>
            <a:spLocks noGrp="1"/>
          </p:cNvSpPr>
          <p:nvPr>
            <p:ph type="title"/>
          </p:nvPr>
        </p:nvSpPr>
        <p:spPr/>
        <p:txBody>
          <a:bodyPr/>
          <a:lstStyle/>
          <a:p>
            <a:r>
              <a:rPr lang="en-US" dirty="0"/>
              <a:t>Seek input and new ideas from your employees</a:t>
            </a:r>
          </a:p>
        </p:txBody>
      </p:sp>
      <p:pic>
        <p:nvPicPr>
          <p:cNvPr id="6" name="Picture Placeholder 5">
            <a:extLst>
              <a:ext uri="{FF2B5EF4-FFF2-40B4-BE49-F238E27FC236}">
                <a16:creationId xmlns:a16="http://schemas.microsoft.com/office/drawing/2014/main" id="{A1BC3C8C-6ACB-4FDE-AAC4-77840C298474}"/>
              </a:ext>
            </a:extLst>
          </p:cNvPr>
          <p:cNvPicPr>
            <a:picLocks noGrp="1" noChangeAspect="1"/>
          </p:cNvPicPr>
          <p:nvPr>
            <p:ph type="pic" idx="1"/>
          </p:nvPr>
        </p:nvPicPr>
        <p:blipFill>
          <a:blip r:embed="rId3"/>
          <a:srcRect l="4215" r="4215"/>
          <a:stretch>
            <a:fillRect/>
          </a:stretch>
        </p:blipFill>
        <p:spPr>
          <a:prstGeom prst="rect">
            <a:avLst/>
          </a:prstGeom>
        </p:spPr>
      </p:pic>
      <p:sp>
        <p:nvSpPr>
          <p:cNvPr id="5" name="Text Placeholder 4">
            <a:extLst>
              <a:ext uri="{FF2B5EF4-FFF2-40B4-BE49-F238E27FC236}">
                <a16:creationId xmlns:a16="http://schemas.microsoft.com/office/drawing/2014/main" id="{0540BE35-3BA4-471D-98F9-99BDDF2A85E7}"/>
              </a:ext>
            </a:extLst>
          </p:cNvPr>
          <p:cNvSpPr>
            <a:spLocks noGrp="1"/>
          </p:cNvSpPr>
          <p:nvPr>
            <p:ph type="body" sz="half" idx="2"/>
          </p:nvPr>
        </p:nvSpPr>
        <p:spPr>
          <a:xfrm>
            <a:off x="477078" y="2095199"/>
            <a:ext cx="3538331" cy="4265843"/>
          </a:xfrm>
        </p:spPr>
        <p:txBody>
          <a:bodyPr/>
          <a:lstStyle/>
          <a:p>
            <a:pPr marL="342900" indent="-342900">
              <a:buFont typeface="Arial" panose="020B0604020202020204" pitchFamily="34" charset="0"/>
              <a:buChar char="•"/>
            </a:pPr>
            <a:r>
              <a:rPr lang="en-US" sz="3200" dirty="0"/>
              <a:t>Who</a:t>
            </a:r>
          </a:p>
          <a:p>
            <a:pPr marL="342900" indent="-342900">
              <a:buFont typeface="Arial" panose="020B0604020202020204" pitchFamily="34" charset="0"/>
              <a:buChar char="•"/>
            </a:pPr>
            <a:r>
              <a:rPr lang="en-US" sz="3200" dirty="0"/>
              <a:t>What</a:t>
            </a:r>
          </a:p>
          <a:p>
            <a:pPr marL="342900" indent="-342900">
              <a:buFont typeface="Arial" panose="020B0604020202020204" pitchFamily="34" charset="0"/>
              <a:buChar char="•"/>
            </a:pPr>
            <a:r>
              <a:rPr lang="en-US" sz="3200" dirty="0"/>
              <a:t>When</a:t>
            </a:r>
          </a:p>
          <a:p>
            <a:pPr marL="342900" indent="-342900">
              <a:buFont typeface="Arial" panose="020B0604020202020204" pitchFamily="34" charset="0"/>
              <a:buChar char="•"/>
            </a:pPr>
            <a:r>
              <a:rPr lang="en-US" sz="3200" dirty="0"/>
              <a:t>Where</a:t>
            </a:r>
          </a:p>
          <a:p>
            <a:pPr marL="342900" indent="-342900">
              <a:buFont typeface="Arial" panose="020B0604020202020204" pitchFamily="34" charset="0"/>
              <a:buChar char="•"/>
            </a:pPr>
            <a:r>
              <a:rPr lang="en-US" sz="3200" dirty="0"/>
              <a:t>Why</a:t>
            </a:r>
            <a:r>
              <a:rPr lang="en-US" dirty="0"/>
              <a:t> </a:t>
            </a:r>
          </a:p>
        </p:txBody>
      </p:sp>
    </p:spTree>
    <p:extLst>
      <p:ext uri="{BB962C8B-B14F-4D97-AF65-F5344CB8AC3E}">
        <p14:creationId xmlns:p14="http://schemas.microsoft.com/office/powerpoint/2010/main" val="1541698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119D8FB3-DC82-4F23-93E9-2D2E26F22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E054836-96E4-4E15-9E6C-1AE7ED17F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8CDDE9-99C6-40FA-B3D4-AA9AE1944336}"/>
              </a:ext>
            </a:extLst>
          </p:cNvPr>
          <p:cNvSpPr>
            <a:spLocks noGrp="1"/>
          </p:cNvSpPr>
          <p:nvPr>
            <p:ph type="title"/>
          </p:nvPr>
        </p:nvSpPr>
        <p:spPr>
          <a:xfrm>
            <a:off x="6480000" y="619200"/>
            <a:ext cx="4991961" cy="1477328"/>
          </a:xfrm>
        </p:spPr>
        <p:txBody>
          <a:bodyPr vert="horz" wrap="square" lIns="0" tIns="0" rIns="0" bIns="0" rtlCol="0" anchor="ctr" anchorCtr="0">
            <a:normAutofit/>
          </a:bodyPr>
          <a:lstStyle/>
          <a:p>
            <a:r>
              <a:rPr lang="en-US" sz="3200"/>
              <a:t>Engage the whole person</a:t>
            </a:r>
          </a:p>
        </p:txBody>
      </p:sp>
      <p:pic>
        <p:nvPicPr>
          <p:cNvPr id="6" name="Picture Placeholder 5">
            <a:extLst>
              <a:ext uri="{FF2B5EF4-FFF2-40B4-BE49-F238E27FC236}">
                <a16:creationId xmlns:a16="http://schemas.microsoft.com/office/drawing/2014/main" id="{2423F3BA-E086-45D2-A758-E9154832E298}"/>
              </a:ext>
            </a:extLst>
          </p:cNvPr>
          <p:cNvPicPr>
            <a:picLocks noGrp="1" noChangeAspect="1"/>
          </p:cNvPicPr>
          <p:nvPr>
            <p:ph type="pic" idx="1"/>
          </p:nvPr>
        </p:nvPicPr>
        <p:blipFill>
          <a:blip r:embed="rId3"/>
          <a:srcRect l="4215" r="4215"/>
          <a:stretch>
            <a:fillRect/>
          </a:stretch>
        </p:blipFill>
        <p:spPr>
          <a:xfrm>
            <a:off x="720000" y="1596898"/>
            <a:ext cx="5014800" cy="3655541"/>
          </a:xfrm>
          <a:custGeom>
            <a:avLst/>
            <a:gdLst/>
            <a:ahLst/>
            <a:cxnLst/>
            <a:rect l="l" t="t" r="r" b="b"/>
            <a:pathLst>
              <a:path w="5014800" h="5409338">
                <a:moveTo>
                  <a:pt x="0" y="0"/>
                </a:moveTo>
                <a:lnTo>
                  <a:pt x="5014800" y="0"/>
                </a:lnTo>
                <a:lnTo>
                  <a:pt x="5014800" y="5409338"/>
                </a:lnTo>
                <a:lnTo>
                  <a:pt x="0" y="5409338"/>
                </a:lnTo>
                <a:close/>
              </a:path>
            </a:pathLst>
          </a:custGeom>
        </p:spPr>
      </p:pic>
      <p:sp>
        <p:nvSpPr>
          <p:cNvPr id="3" name="Content Placeholder 2">
            <a:extLst>
              <a:ext uri="{FF2B5EF4-FFF2-40B4-BE49-F238E27FC236}">
                <a16:creationId xmlns:a16="http://schemas.microsoft.com/office/drawing/2014/main" id="{2925A225-5290-4291-9F53-905045A1A359}"/>
              </a:ext>
            </a:extLst>
          </p:cNvPr>
          <p:cNvSpPr>
            <a:spLocks noGrp="1"/>
          </p:cNvSpPr>
          <p:nvPr>
            <p:ph type="body" sz="half" idx="2"/>
          </p:nvPr>
        </p:nvSpPr>
        <p:spPr>
          <a:xfrm>
            <a:off x="6480000" y="2096528"/>
            <a:ext cx="4991962" cy="3661345"/>
          </a:xfrm>
        </p:spPr>
        <p:txBody>
          <a:bodyPr vert="horz" lIns="0" tIns="0" rIns="0" bIns="0" rtlCol="0">
            <a:normAutofit/>
          </a:bodyPr>
          <a:lstStyle/>
          <a:p>
            <a:pPr indent="-228600">
              <a:buFont typeface="The Hand Extrablack" panose="03070A02030502020204" pitchFamily="66" charset="0"/>
              <a:buChar char="•"/>
            </a:pPr>
            <a:r>
              <a:rPr lang="en-US" sz="2800" dirty="0"/>
              <a:t>Activism</a:t>
            </a:r>
          </a:p>
          <a:p>
            <a:pPr indent="-228600">
              <a:buFont typeface="The Hand Extrablack" panose="03070A02030502020204" pitchFamily="66" charset="0"/>
              <a:buChar char="•"/>
            </a:pPr>
            <a:r>
              <a:rPr lang="en-US" sz="2800" dirty="0"/>
              <a:t>Equity and inclusion</a:t>
            </a:r>
          </a:p>
          <a:p>
            <a:pPr indent="-228600">
              <a:buFont typeface="The Hand Extrablack" panose="03070A02030502020204" pitchFamily="66" charset="0"/>
              <a:buChar char="•"/>
            </a:pPr>
            <a:r>
              <a:rPr lang="en-US" sz="2800" dirty="0"/>
              <a:t>Physical and  mental health and wellness</a:t>
            </a:r>
          </a:p>
          <a:p>
            <a:pPr indent="-228600">
              <a:buFont typeface="The Hand Extrablack" panose="03070A02030502020204" pitchFamily="66" charset="0"/>
              <a:buChar char="•"/>
            </a:pPr>
            <a:r>
              <a:rPr lang="en-US" sz="2800" dirty="0"/>
              <a:t>Work life balance</a:t>
            </a:r>
          </a:p>
          <a:p>
            <a:pPr indent="-228600">
              <a:buFont typeface="The Hand Extrablack" panose="03070A02030502020204" pitchFamily="66" charset="0"/>
              <a:buChar char="•"/>
            </a:pPr>
            <a:endParaRPr lang="en-US" dirty="0"/>
          </a:p>
          <a:p>
            <a:pPr indent="-228600">
              <a:buFont typeface="The Hand Extrablack" panose="03070A02030502020204" pitchFamily="66" charset="0"/>
              <a:buChar char="•"/>
            </a:pPr>
            <a:endParaRPr lang="en-US" dirty="0"/>
          </a:p>
        </p:txBody>
      </p:sp>
    </p:spTree>
    <p:extLst>
      <p:ext uri="{BB962C8B-B14F-4D97-AF65-F5344CB8AC3E}">
        <p14:creationId xmlns:p14="http://schemas.microsoft.com/office/powerpoint/2010/main" val="1571851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3E2477-CB24-4FE6-B9C0-F9800FF83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965638C-2268-4A1B-96C3-95E79EF44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7E30B7-F112-42CD-868B-FE433F1DB7D2}"/>
              </a:ext>
            </a:extLst>
          </p:cNvPr>
          <p:cNvSpPr>
            <a:spLocks noGrp="1"/>
          </p:cNvSpPr>
          <p:nvPr>
            <p:ph type="title"/>
          </p:nvPr>
        </p:nvSpPr>
        <p:spPr>
          <a:xfrm>
            <a:off x="720000" y="619200"/>
            <a:ext cx="4991961" cy="1477328"/>
          </a:xfrm>
        </p:spPr>
        <p:txBody>
          <a:bodyPr wrap="square" anchor="ctr">
            <a:normAutofit/>
          </a:bodyPr>
          <a:lstStyle/>
          <a:p>
            <a:endParaRPr lang="en-US" dirty="0"/>
          </a:p>
        </p:txBody>
      </p:sp>
      <p:sp>
        <p:nvSpPr>
          <p:cNvPr id="3" name="Content Placeholder 2">
            <a:extLst>
              <a:ext uri="{FF2B5EF4-FFF2-40B4-BE49-F238E27FC236}">
                <a16:creationId xmlns:a16="http://schemas.microsoft.com/office/drawing/2014/main" id="{6BF57FA2-1006-472E-A1DE-BA5C3563495C}"/>
              </a:ext>
            </a:extLst>
          </p:cNvPr>
          <p:cNvSpPr>
            <a:spLocks noGrp="1"/>
          </p:cNvSpPr>
          <p:nvPr>
            <p:ph idx="1"/>
          </p:nvPr>
        </p:nvSpPr>
        <p:spPr>
          <a:xfrm>
            <a:off x="720000" y="2541600"/>
            <a:ext cx="4991962" cy="3216273"/>
          </a:xfrm>
        </p:spPr>
        <p:txBody>
          <a:bodyPr>
            <a:noAutofit/>
          </a:bodyPr>
          <a:lstStyle/>
          <a:p>
            <a:pPr marL="0" indent="0">
              <a:buNone/>
            </a:pPr>
            <a:r>
              <a:rPr lang="en-US" sz="4000" dirty="0">
                <a:latin typeface="Calibri" panose="020F0502020204030204" pitchFamily="34" charset="0"/>
                <a:ea typeface="Calibri" panose="020F0502020204030204" pitchFamily="34" charset="0"/>
                <a:cs typeface="Times New Roman" panose="02020603050405020304" pitchFamily="18" charset="0"/>
              </a:rPr>
              <a:t>“I</a:t>
            </a:r>
            <a:r>
              <a:rPr lang="en-US" sz="4000" dirty="0">
                <a:effectLst/>
                <a:latin typeface="Calibri" panose="020F0502020204030204" pitchFamily="34" charset="0"/>
                <a:ea typeface="Calibri" panose="020F0502020204030204" pitchFamily="34" charset="0"/>
                <a:cs typeface="Times New Roman" panose="02020603050405020304" pitchFamily="18" charset="0"/>
              </a:rPr>
              <a:t>f you think you are leading and no one else is following you, then you are only taking a walk.”</a:t>
            </a:r>
            <a:endParaRPr lang="en-US" sz="4000" dirty="0"/>
          </a:p>
        </p:txBody>
      </p:sp>
      <p:sp useBgFill="1">
        <p:nvSpPr>
          <p:cNvPr id="14" name="Freeform: Shape 13">
            <a:extLst>
              <a:ext uri="{FF2B5EF4-FFF2-40B4-BE49-F238E27FC236}">
                <a16:creationId xmlns:a16="http://schemas.microsoft.com/office/drawing/2014/main" id="{97D0825D-5142-4F4A-A141-3CCD5E99C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5867335" y="533334"/>
            <a:ext cx="6858000" cy="5791331"/>
          </a:xfrm>
          <a:custGeom>
            <a:avLst/>
            <a:gdLst>
              <a:gd name="connsiteX0" fmla="*/ 6858000 w 6858000"/>
              <a:gd name="connsiteY0" fmla="*/ 14535 h 5791331"/>
              <a:gd name="connsiteX1" fmla="*/ 6858000 w 6858000"/>
              <a:gd name="connsiteY1" fmla="*/ 5791331 h 5791331"/>
              <a:gd name="connsiteX2" fmla="*/ 0 w 6858000"/>
              <a:gd name="connsiteY2" fmla="*/ 5791330 h 5791331"/>
              <a:gd name="connsiteX3" fmla="*/ 0 w 6858000"/>
              <a:gd name="connsiteY3" fmla="*/ 0 h 5791331"/>
              <a:gd name="connsiteX4" fmla="*/ 145832 w 6858000"/>
              <a:gd name="connsiteY4" fmla="*/ 1175 h 5791331"/>
              <a:gd name="connsiteX5" fmla="*/ 2611132 w 6858000"/>
              <a:gd name="connsiteY5" fmla="*/ 48625 h 5791331"/>
              <a:gd name="connsiteX6" fmla="*/ 6643031 w 6858000"/>
              <a:gd name="connsiteY6" fmla="*/ 15010 h 579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91331">
                <a:moveTo>
                  <a:pt x="6858000" y="14535"/>
                </a:moveTo>
                <a:lnTo>
                  <a:pt x="6858000" y="5791331"/>
                </a:lnTo>
                <a:lnTo>
                  <a:pt x="0" y="5791330"/>
                </a:lnTo>
                <a:lnTo>
                  <a:pt x="0" y="0"/>
                </a:lnTo>
                <a:lnTo>
                  <a:pt x="145832" y="1175"/>
                </a:lnTo>
                <a:cubicBezTo>
                  <a:pt x="886907" y="14750"/>
                  <a:pt x="2228596" y="125101"/>
                  <a:pt x="2611132" y="48625"/>
                </a:cubicBezTo>
                <a:cubicBezTo>
                  <a:pt x="2933352" y="-3056"/>
                  <a:pt x="5032814" y="16325"/>
                  <a:pt x="6643031" y="1501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7" name="Graphic 6" descr="Footprint">
            <a:extLst>
              <a:ext uri="{FF2B5EF4-FFF2-40B4-BE49-F238E27FC236}">
                <a16:creationId xmlns:a16="http://schemas.microsoft.com/office/drawing/2014/main" id="{324F1D98-5B3C-34FC-7281-349787D832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76162" y="1282669"/>
            <a:ext cx="4284000" cy="4284000"/>
          </a:xfrm>
          <a:custGeom>
            <a:avLst/>
            <a:gdLst/>
            <a:ahLst/>
            <a:cxnLst/>
            <a:rect l="l" t="t" r="r" b="b"/>
            <a:pathLst>
              <a:path w="4284000" h="5409338">
                <a:moveTo>
                  <a:pt x="0" y="0"/>
                </a:moveTo>
                <a:lnTo>
                  <a:pt x="4284000" y="0"/>
                </a:lnTo>
                <a:lnTo>
                  <a:pt x="4284000" y="5409338"/>
                </a:lnTo>
                <a:lnTo>
                  <a:pt x="0" y="5409338"/>
                </a:lnTo>
                <a:close/>
              </a:path>
            </a:pathLst>
          </a:custGeom>
        </p:spPr>
      </p:pic>
    </p:spTree>
    <p:extLst>
      <p:ext uri="{BB962C8B-B14F-4D97-AF65-F5344CB8AC3E}">
        <p14:creationId xmlns:p14="http://schemas.microsoft.com/office/powerpoint/2010/main" val="1819223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2A3E2477-CB24-4FE6-B9C0-F9800FF83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965638C-2268-4A1B-96C3-95E79EF44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F3F69-4C15-4369-92C1-CE457CA65BE8}"/>
              </a:ext>
            </a:extLst>
          </p:cNvPr>
          <p:cNvSpPr>
            <a:spLocks noGrp="1"/>
          </p:cNvSpPr>
          <p:nvPr>
            <p:ph type="title"/>
          </p:nvPr>
        </p:nvSpPr>
        <p:spPr>
          <a:xfrm>
            <a:off x="720000" y="619200"/>
            <a:ext cx="4991961" cy="2197152"/>
          </a:xfrm>
        </p:spPr>
        <p:txBody>
          <a:bodyPr vert="horz" wrap="square" lIns="0" tIns="0" rIns="0" bIns="0" rtlCol="0" anchor="ctr" anchorCtr="0">
            <a:normAutofit/>
          </a:bodyPr>
          <a:lstStyle/>
          <a:p>
            <a:r>
              <a:rPr lang="en-US" sz="3200" dirty="0"/>
              <a:t>Leverage all four(actually five) generations</a:t>
            </a:r>
            <a:br>
              <a:rPr lang="en-US" sz="3200" dirty="0"/>
            </a:br>
            <a:r>
              <a:rPr lang="en-US" sz="2000" dirty="0">
                <a:hlinkClick r:id="rId3"/>
              </a:rPr>
              <a:t>The Intern 3 - YouTube</a:t>
            </a:r>
            <a:endParaRPr lang="en-US" sz="3200" dirty="0"/>
          </a:p>
        </p:txBody>
      </p:sp>
      <p:sp>
        <p:nvSpPr>
          <p:cNvPr id="5" name="Text Placeholder 4">
            <a:extLst>
              <a:ext uri="{FF2B5EF4-FFF2-40B4-BE49-F238E27FC236}">
                <a16:creationId xmlns:a16="http://schemas.microsoft.com/office/drawing/2014/main" id="{2D3FC1BF-A2EB-45F9-B31D-D4447C0DD2D2}"/>
              </a:ext>
            </a:extLst>
          </p:cNvPr>
          <p:cNvSpPr>
            <a:spLocks noGrp="1"/>
          </p:cNvSpPr>
          <p:nvPr>
            <p:ph type="body" sz="half" idx="2"/>
          </p:nvPr>
        </p:nvSpPr>
        <p:spPr>
          <a:xfrm>
            <a:off x="720000" y="2980944"/>
            <a:ext cx="4991962" cy="3257856"/>
          </a:xfrm>
        </p:spPr>
        <p:txBody>
          <a:bodyPr vert="horz" lIns="0" tIns="0" rIns="0" bIns="0" rtlCol="0">
            <a:normAutofit/>
          </a:bodyPr>
          <a:lstStyle/>
          <a:p>
            <a:pPr marL="342900" indent="-228600">
              <a:buFont typeface="The Hand Extrablack" panose="03070A02030502020204" pitchFamily="66" charset="0"/>
              <a:buChar char="•"/>
            </a:pPr>
            <a:r>
              <a:rPr lang="en-US" sz="2800" dirty="0"/>
              <a:t>Mutual Mentorship</a:t>
            </a:r>
          </a:p>
          <a:p>
            <a:pPr marL="342900" indent="-228600">
              <a:buFont typeface="The Hand Extrablack" panose="03070A02030502020204" pitchFamily="66" charset="0"/>
              <a:buChar char="•"/>
            </a:pPr>
            <a:r>
              <a:rPr lang="en-US" sz="2800" dirty="0"/>
              <a:t>Meet people where they are</a:t>
            </a:r>
          </a:p>
          <a:p>
            <a:pPr marL="342900" indent="-228600">
              <a:buFont typeface="The Hand Extrablack" panose="03070A02030502020204" pitchFamily="66" charset="0"/>
              <a:buChar char="•"/>
            </a:pPr>
            <a:r>
              <a:rPr lang="en-US" sz="2800" dirty="0"/>
              <a:t>Be curious</a:t>
            </a:r>
          </a:p>
          <a:p>
            <a:pPr marL="342900" indent="-228600">
              <a:buFont typeface="The Hand Extrablack" panose="03070A02030502020204" pitchFamily="66" charset="0"/>
              <a:buChar char="•"/>
            </a:pPr>
            <a:r>
              <a:rPr lang="en-US" sz="2800" dirty="0"/>
              <a:t>Avoid stereotypes</a:t>
            </a:r>
          </a:p>
          <a:p>
            <a:pPr marL="342900" indent="-228600">
              <a:buFont typeface="The Hand Extrablack" panose="03070A02030502020204" pitchFamily="66" charset="0"/>
              <a:buChar char="•"/>
            </a:pPr>
            <a:r>
              <a:rPr lang="en-US" sz="2800" dirty="0"/>
              <a:t>Learn people’s stories</a:t>
            </a:r>
          </a:p>
          <a:p>
            <a:pPr marL="342900" indent="-228600">
              <a:buFont typeface="The Hand Extrablack" panose="03070A02030502020204" pitchFamily="66" charset="0"/>
              <a:buChar char="•"/>
            </a:pPr>
            <a:endParaRPr lang="en-US" dirty="0"/>
          </a:p>
        </p:txBody>
      </p:sp>
      <p:sp useBgFill="1">
        <p:nvSpPr>
          <p:cNvPr id="77" name="Freeform: Shape 76">
            <a:extLst>
              <a:ext uri="{FF2B5EF4-FFF2-40B4-BE49-F238E27FC236}">
                <a16:creationId xmlns:a16="http://schemas.microsoft.com/office/drawing/2014/main" id="{97D0825D-5142-4F4A-A141-3CCD5E99C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5867335" y="533334"/>
            <a:ext cx="6858000" cy="5791331"/>
          </a:xfrm>
          <a:custGeom>
            <a:avLst/>
            <a:gdLst>
              <a:gd name="connsiteX0" fmla="*/ 6858000 w 6858000"/>
              <a:gd name="connsiteY0" fmla="*/ 14535 h 5791331"/>
              <a:gd name="connsiteX1" fmla="*/ 6858000 w 6858000"/>
              <a:gd name="connsiteY1" fmla="*/ 5791331 h 5791331"/>
              <a:gd name="connsiteX2" fmla="*/ 0 w 6858000"/>
              <a:gd name="connsiteY2" fmla="*/ 5791330 h 5791331"/>
              <a:gd name="connsiteX3" fmla="*/ 0 w 6858000"/>
              <a:gd name="connsiteY3" fmla="*/ 0 h 5791331"/>
              <a:gd name="connsiteX4" fmla="*/ 145832 w 6858000"/>
              <a:gd name="connsiteY4" fmla="*/ 1175 h 5791331"/>
              <a:gd name="connsiteX5" fmla="*/ 2611132 w 6858000"/>
              <a:gd name="connsiteY5" fmla="*/ 48625 h 5791331"/>
              <a:gd name="connsiteX6" fmla="*/ 6643031 w 6858000"/>
              <a:gd name="connsiteY6" fmla="*/ 15010 h 579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91331">
                <a:moveTo>
                  <a:pt x="6858000" y="14535"/>
                </a:moveTo>
                <a:lnTo>
                  <a:pt x="6858000" y="5791331"/>
                </a:lnTo>
                <a:lnTo>
                  <a:pt x="0" y="5791330"/>
                </a:lnTo>
                <a:lnTo>
                  <a:pt x="0" y="0"/>
                </a:lnTo>
                <a:lnTo>
                  <a:pt x="145832" y="1175"/>
                </a:lnTo>
                <a:cubicBezTo>
                  <a:pt x="886907" y="14750"/>
                  <a:pt x="2228596" y="125101"/>
                  <a:pt x="2611132" y="48625"/>
                </a:cubicBezTo>
                <a:cubicBezTo>
                  <a:pt x="2933352" y="-3056"/>
                  <a:pt x="5032814" y="16325"/>
                  <a:pt x="6643031" y="1501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5122" name="Picture 2" descr="Image result for movie the intern">
            <a:extLst>
              <a:ext uri="{FF2B5EF4-FFF2-40B4-BE49-F238E27FC236}">
                <a16:creationId xmlns:a16="http://schemas.microsoft.com/office/drawing/2014/main" id="{C30E7562-381B-401F-950B-E6A914D1B00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7545101" y="720000"/>
            <a:ext cx="3546121" cy="5409338"/>
          </a:xfrm>
          <a:custGeom>
            <a:avLst/>
            <a:gdLst/>
            <a:ahLst/>
            <a:cxnLst/>
            <a:rect l="l" t="t" r="r" b="b"/>
            <a:pathLst>
              <a:path w="4284000" h="5409338">
                <a:moveTo>
                  <a:pt x="0" y="0"/>
                </a:moveTo>
                <a:lnTo>
                  <a:pt x="4284000" y="0"/>
                </a:lnTo>
                <a:lnTo>
                  <a:pt x="4284000" y="5409338"/>
                </a:lnTo>
                <a:lnTo>
                  <a:pt x="0" y="540933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134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D1DE2E-39D8-7646-82FF-6B6FD9F85C32}"/>
              </a:ext>
            </a:extLst>
          </p:cNvPr>
          <p:cNvSpPr>
            <a:spLocks noGrp="1"/>
          </p:cNvSpPr>
          <p:nvPr>
            <p:ph type="title"/>
          </p:nvPr>
        </p:nvSpPr>
        <p:spPr>
          <a:xfrm>
            <a:off x="720000" y="619200"/>
            <a:ext cx="10728322" cy="953568"/>
          </a:xfrm>
        </p:spPr>
        <p:txBody>
          <a:bodyPr/>
          <a:lstStyle/>
          <a:p>
            <a:r>
              <a:rPr lang="en-US" dirty="0"/>
              <a:t>What are your next steps?</a:t>
            </a:r>
          </a:p>
        </p:txBody>
      </p:sp>
      <p:sp>
        <p:nvSpPr>
          <p:cNvPr id="6" name="Content Placeholder 5">
            <a:extLst>
              <a:ext uri="{FF2B5EF4-FFF2-40B4-BE49-F238E27FC236}">
                <a16:creationId xmlns:a16="http://schemas.microsoft.com/office/drawing/2014/main" id="{A8A61E4C-7958-E36F-5B70-4AA4F4BFD34E}"/>
              </a:ext>
            </a:extLst>
          </p:cNvPr>
          <p:cNvSpPr>
            <a:spLocks noGrp="1"/>
          </p:cNvSpPr>
          <p:nvPr>
            <p:ph idx="1"/>
          </p:nvPr>
        </p:nvSpPr>
        <p:spPr>
          <a:xfrm>
            <a:off x="720000" y="1572768"/>
            <a:ext cx="10728325" cy="4196207"/>
          </a:xfrm>
        </p:spPr>
        <p:txBody>
          <a:bodyPr>
            <a:normAutofit/>
          </a:bodyPr>
          <a:lstStyle/>
          <a:p>
            <a:r>
              <a:rPr lang="en-US" sz="2800" dirty="0"/>
              <a:t>3 questions:  </a:t>
            </a:r>
          </a:p>
          <a:p>
            <a:r>
              <a:rPr lang="en-US" sz="2800" dirty="0"/>
              <a:t>What is your top take away from today’s presentation? Why?</a:t>
            </a:r>
          </a:p>
          <a:p>
            <a:r>
              <a:rPr lang="en-US" sz="2800" dirty="0"/>
              <a:t>What did you learn about your own engagement today?</a:t>
            </a:r>
          </a:p>
          <a:p>
            <a:r>
              <a:rPr lang="en-US" sz="2800" dirty="0"/>
              <a:t>What is one thing you will implement or share with someone else from today? </a:t>
            </a:r>
          </a:p>
          <a:p>
            <a:pPr marL="457200" lvl="1" indent="0">
              <a:buNone/>
            </a:pPr>
            <a:endParaRPr lang="en-US" sz="2800" dirty="0"/>
          </a:p>
        </p:txBody>
      </p:sp>
    </p:spTree>
    <p:extLst>
      <p:ext uri="{BB962C8B-B14F-4D97-AF65-F5344CB8AC3E}">
        <p14:creationId xmlns:p14="http://schemas.microsoft.com/office/powerpoint/2010/main" val="4055471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7D7CF97-C693-42F5-AFF2-9C4EBFE0E6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5D64796-26D7-4DEC-89C8-B89419CD3843}"/>
              </a:ext>
            </a:extLst>
          </p:cNvPr>
          <p:cNvPicPr>
            <a:picLocks noChangeAspect="1"/>
          </p:cNvPicPr>
          <p:nvPr/>
        </p:nvPicPr>
        <p:blipFill rotWithShape="1">
          <a:blip r:embed="rId3"/>
          <a:srcRect b="19643"/>
          <a:stretch/>
        </p:blipFill>
        <p:spPr>
          <a:xfrm>
            <a:off x="20" y="10"/>
            <a:ext cx="12191980" cy="6732094"/>
          </a:xfrm>
          <a:custGeom>
            <a:avLst/>
            <a:gdLst/>
            <a:ahLst/>
            <a:cxnLst/>
            <a:rect l="l" t="t" r="r" b="b"/>
            <a:pathLst>
              <a:path w="12192000" h="6858000">
                <a:moveTo>
                  <a:pt x="0" y="0"/>
                </a:moveTo>
                <a:lnTo>
                  <a:pt x="12192000" y="0"/>
                </a:lnTo>
                <a:lnTo>
                  <a:pt x="12192000" y="6858000"/>
                </a:lnTo>
                <a:lnTo>
                  <a:pt x="0" y="6858000"/>
                </a:lnTo>
                <a:close/>
              </a:path>
            </a:pathLst>
          </a:custGeom>
        </p:spPr>
      </p:pic>
    </p:spTree>
    <p:extLst>
      <p:ext uri="{BB962C8B-B14F-4D97-AF65-F5344CB8AC3E}">
        <p14:creationId xmlns:p14="http://schemas.microsoft.com/office/powerpoint/2010/main" val="2611122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BAA23-E2FD-42FA-BDAD-172FC059A3A3}"/>
              </a:ext>
            </a:extLst>
          </p:cNvPr>
          <p:cNvSpPr>
            <a:spLocks noGrp="1"/>
          </p:cNvSpPr>
          <p:nvPr>
            <p:ph type="title"/>
          </p:nvPr>
        </p:nvSpPr>
        <p:spPr/>
        <p:txBody>
          <a:bodyPr>
            <a:normAutofit fontScale="90000"/>
          </a:bodyPr>
          <a:lstStyle/>
          <a:p>
            <a:r>
              <a:rPr lang="en-US" dirty="0"/>
              <a:t>Who is sinking your boat?</a:t>
            </a:r>
            <a:br>
              <a:rPr lang="en-US" dirty="0"/>
            </a:br>
            <a:r>
              <a:rPr lang="en-US" sz="32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Employee Engagement - Who's Sinking Your Boat? 2021 - YouTube</a:t>
            </a:r>
            <a:br>
              <a:rPr lang="en-US" sz="32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DD318083-D531-470D-A039-A749A6B636BC}"/>
              </a:ext>
            </a:extLst>
          </p:cNvPr>
          <p:cNvSpPr>
            <a:spLocks noGrp="1"/>
          </p:cNvSpPr>
          <p:nvPr>
            <p:ph idx="1"/>
          </p:nvPr>
        </p:nvSpPr>
        <p:spPr>
          <a:xfrm>
            <a:off x="720000" y="1908314"/>
            <a:ext cx="10728325" cy="3860662"/>
          </a:xfrm>
        </p:spPr>
        <p:txBody>
          <a:bodyPr/>
          <a:lstStyle/>
          <a:p>
            <a:endParaRPr lang="en-US" dirty="0"/>
          </a:p>
        </p:txBody>
      </p:sp>
    </p:spTree>
    <p:extLst>
      <p:ext uri="{BB962C8B-B14F-4D97-AF65-F5344CB8AC3E}">
        <p14:creationId xmlns:p14="http://schemas.microsoft.com/office/powerpoint/2010/main" val="4226043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73AA7E-FB13-4C7C-BE86-ECAD9E590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6EC153-DED3-475F-9AE0-D69887DFC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8756A1B-6950-48DF-9439-2314515C37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4789061" cy="6858000"/>
          </a:xfrm>
          <a:custGeom>
            <a:avLst/>
            <a:gdLst>
              <a:gd name="connsiteX0" fmla="*/ 0 w 4789061"/>
              <a:gd name="connsiteY0" fmla="*/ 0 h 6858000"/>
              <a:gd name="connsiteX1" fmla="*/ 4248416 w 4789061"/>
              <a:gd name="connsiteY1" fmla="*/ 0 h 6858000"/>
              <a:gd name="connsiteX2" fmla="*/ 4442571 w 4789061"/>
              <a:gd name="connsiteY2" fmla="*/ 413260 h 6858000"/>
              <a:gd name="connsiteX3" fmla="*/ 4652176 w 4789061"/>
              <a:gd name="connsiteY3" fmla="*/ 4153439 h 6858000"/>
              <a:gd name="connsiteX4" fmla="*/ 3478386 w 4789061"/>
              <a:gd name="connsiteY4" fmla="*/ 6758958 h 6858000"/>
              <a:gd name="connsiteX5" fmla="*/ 3423920 w 4789061"/>
              <a:gd name="connsiteY5" fmla="*/ 6858000 h 6858000"/>
              <a:gd name="connsiteX6" fmla="*/ 0 w 47890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9061" h="6858000">
                <a:moveTo>
                  <a:pt x="0" y="0"/>
                </a:moveTo>
                <a:lnTo>
                  <a:pt x="4248416" y="0"/>
                </a:lnTo>
                <a:lnTo>
                  <a:pt x="4442571" y="413260"/>
                </a:lnTo>
                <a:cubicBezTo>
                  <a:pt x="5071387" y="1505896"/>
                  <a:pt x="4652176" y="3775219"/>
                  <a:pt x="4652176" y="4153439"/>
                </a:cubicBezTo>
                <a:cubicBezTo>
                  <a:pt x="4652176" y="5624297"/>
                  <a:pt x="3855675" y="6170615"/>
                  <a:pt x="3478386" y="6758958"/>
                </a:cubicBezTo>
                <a:lnTo>
                  <a:pt x="3423920" y="6858000"/>
                </a:lnTo>
                <a:lnTo>
                  <a:pt x="0" y="6858000"/>
                </a:ln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EEC489AD-DA00-4DA6-A0C6-C3A4D1B54827}"/>
              </a:ext>
            </a:extLst>
          </p:cNvPr>
          <p:cNvSpPr>
            <a:spLocks noGrp="1"/>
          </p:cNvSpPr>
          <p:nvPr>
            <p:ph type="title"/>
          </p:nvPr>
        </p:nvSpPr>
        <p:spPr>
          <a:xfrm>
            <a:off x="720000" y="619200"/>
            <a:ext cx="3095626" cy="3241599"/>
          </a:xfrm>
        </p:spPr>
        <p:txBody>
          <a:bodyPr>
            <a:normAutofit/>
          </a:bodyPr>
          <a:lstStyle/>
          <a:p>
            <a:r>
              <a:rPr lang="en-US" dirty="0"/>
              <a:t>Impact of Disengagement on Youth and Families</a:t>
            </a:r>
          </a:p>
        </p:txBody>
      </p:sp>
      <p:sp>
        <p:nvSpPr>
          <p:cNvPr id="14" name="Freeform 10">
            <a:extLst>
              <a:ext uri="{FF2B5EF4-FFF2-40B4-BE49-F238E27FC236}">
                <a16:creationId xmlns:a16="http://schemas.microsoft.com/office/drawing/2014/main" id="{F85A6BBD-7399-450C-8FA5-F8AE24156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4394617">
            <a:off x="2970833" y="4308884"/>
            <a:ext cx="2069886" cy="1937439"/>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6AB48FAF-7D70-4AB4-A1B9-9D219C25E43D}"/>
              </a:ext>
            </a:extLst>
          </p:cNvPr>
          <p:cNvSpPr>
            <a:spLocks noGrp="1"/>
          </p:cNvSpPr>
          <p:nvPr>
            <p:ph idx="1"/>
          </p:nvPr>
        </p:nvSpPr>
        <p:spPr>
          <a:xfrm>
            <a:off x="5353878" y="633599"/>
            <a:ext cx="6082084" cy="5727443"/>
          </a:xfrm>
        </p:spPr>
        <p:txBody>
          <a:bodyPr>
            <a:noAutofit/>
          </a:bodyPr>
          <a:lstStyle/>
          <a:p>
            <a:pPr>
              <a:lnSpc>
                <a:spcPct val="110000"/>
              </a:lnSpc>
            </a:pPr>
            <a:r>
              <a:rPr lang="en-US" sz="1800" dirty="0"/>
              <a:t>Casey Family Foundation Article, Dec. 2017:</a:t>
            </a:r>
          </a:p>
          <a:p>
            <a:pPr lvl="1">
              <a:lnSpc>
                <a:spcPct val="110000"/>
              </a:lnSpc>
            </a:pPr>
            <a:r>
              <a:rPr lang="en-US" sz="1800" dirty="0"/>
              <a:t>Annual turnover rates below 10–12 percent are considered optimal or healthy. For the past 15 years, child welfare turnover rates have been estimated at 20–40 percent.</a:t>
            </a:r>
          </a:p>
          <a:p>
            <a:pPr lvl="1">
              <a:lnSpc>
                <a:spcPct val="110000"/>
              </a:lnSpc>
            </a:pPr>
            <a:r>
              <a:rPr lang="en-US" sz="1800" dirty="0"/>
              <a:t>Turnover costs in casework functions including youth/family relationship building; </a:t>
            </a:r>
          </a:p>
          <a:p>
            <a:pPr marL="457200" lvl="1" indent="0">
              <a:lnSpc>
                <a:spcPct val="110000"/>
              </a:lnSpc>
              <a:buNone/>
            </a:pPr>
            <a:r>
              <a:rPr lang="en-US" sz="1800" dirty="0"/>
              <a:t>    timeliness, continuity and quality of service delivery; and safety outcomes for youth.</a:t>
            </a:r>
          </a:p>
          <a:p>
            <a:pPr lvl="1">
              <a:lnSpc>
                <a:spcPct val="110000"/>
              </a:lnSpc>
            </a:pPr>
            <a:r>
              <a:rPr lang="en-US" sz="1800" dirty="0"/>
              <a:t>Direct costs relate to overtime, worker separation, hiring/training new staff.</a:t>
            </a:r>
          </a:p>
          <a:p>
            <a:pPr lvl="1">
              <a:lnSpc>
                <a:spcPct val="110000"/>
              </a:lnSpc>
            </a:pPr>
            <a:r>
              <a:rPr lang="en-US" sz="1800" dirty="0"/>
              <a:t>Every time a caseworker leaves, the cost to the child welfare agency is 30–200 percent of the exiting employee’s annual salary. In Texas, this estimated cost to the child welfare agency was found to be approximately $54,000 per departing staff member. These figures reflect an array of direct and indirect costs</a:t>
            </a:r>
          </a:p>
        </p:txBody>
      </p:sp>
    </p:spTree>
    <p:extLst>
      <p:ext uri="{BB962C8B-B14F-4D97-AF65-F5344CB8AC3E}">
        <p14:creationId xmlns:p14="http://schemas.microsoft.com/office/powerpoint/2010/main" val="2902912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5ED9E2D9-EE69-4775-8CE5-9EAC35AD2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D75B673-1FA7-415E-8B2E-7A0550C8B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A4B67B-11D9-490F-AE39-275F6F179377}"/>
              </a:ext>
            </a:extLst>
          </p:cNvPr>
          <p:cNvSpPr>
            <a:spLocks noGrp="1"/>
          </p:cNvSpPr>
          <p:nvPr>
            <p:ph type="title"/>
          </p:nvPr>
        </p:nvSpPr>
        <p:spPr>
          <a:xfrm>
            <a:off x="6288278" y="619200"/>
            <a:ext cx="5545913" cy="1477328"/>
          </a:xfrm>
        </p:spPr>
        <p:txBody>
          <a:bodyPr vert="horz" wrap="square" lIns="0" tIns="0" rIns="0" bIns="0" rtlCol="0" anchor="ctr" anchorCtr="0">
            <a:normAutofit/>
          </a:bodyPr>
          <a:lstStyle/>
          <a:p>
            <a:r>
              <a:rPr lang="en-US" sz="3200" dirty="0"/>
              <a:t>Satisfaction vs. Engagement</a:t>
            </a:r>
          </a:p>
        </p:txBody>
      </p:sp>
      <p:pic>
        <p:nvPicPr>
          <p:cNvPr id="2050" name="Picture 2" descr="person showing both hands with make a change note and coins">
            <a:extLst>
              <a:ext uri="{FF2B5EF4-FFF2-40B4-BE49-F238E27FC236}">
                <a16:creationId xmlns:a16="http://schemas.microsoft.com/office/drawing/2014/main" id="{8D5C583B-828E-4E4C-8F07-5BF9A10376EE}"/>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23134" r="19404" b="-1"/>
          <a:stretch/>
        </p:blipFill>
        <p:spPr bwMode="auto">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79E72DB-E3C9-4BB1-8796-A5FA96A1B673}"/>
              </a:ext>
            </a:extLst>
          </p:cNvPr>
          <p:cNvSpPr>
            <a:spLocks noGrp="1"/>
          </p:cNvSpPr>
          <p:nvPr>
            <p:ph type="body" sz="half" idx="2"/>
          </p:nvPr>
        </p:nvSpPr>
        <p:spPr>
          <a:xfrm>
            <a:off x="6480000" y="1961322"/>
            <a:ext cx="4991962" cy="4439478"/>
          </a:xfrm>
        </p:spPr>
        <p:txBody>
          <a:bodyPr vert="horz" lIns="0" tIns="0" rIns="0" bIns="0" rtlCol="0">
            <a:normAutofit/>
          </a:bodyPr>
          <a:lstStyle/>
          <a:p>
            <a:pPr lvl="1" indent="-228600">
              <a:buFont typeface="The Hand Extrablack" panose="03070A02030502020204" pitchFamily="66" charset="0"/>
              <a:buChar char="•"/>
            </a:pPr>
            <a:r>
              <a:rPr lang="en-US" sz="2800" dirty="0"/>
              <a:t>If you focus on satisfaction alone, you risk a culture of entitlement</a:t>
            </a:r>
          </a:p>
          <a:p>
            <a:pPr lvl="2" indent="-228600">
              <a:buFont typeface="The Hand Extrablack" panose="03070A02030502020204" pitchFamily="66" charset="0"/>
              <a:buChar char="•"/>
            </a:pPr>
            <a:r>
              <a:rPr lang="en-US" sz="2600" dirty="0"/>
              <a:t>Satisfied employees are there to “get”</a:t>
            </a:r>
          </a:p>
          <a:p>
            <a:pPr lvl="2" indent="-228600">
              <a:buFont typeface="The Hand Extrablack" panose="03070A02030502020204" pitchFamily="66" charset="0"/>
              <a:buChar char="•"/>
            </a:pPr>
            <a:r>
              <a:rPr lang="en-US" sz="2600" dirty="0"/>
              <a:t>Engaged employees are there to “give”</a:t>
            </a:r>
          </a:p>
        </p:txBody>
      </p:sp>
    </p:spTree>
    <p:extLst>
      <p:ext uri="{BB962C8B-B14F-4D97-AF65-F5344CB8AC3E}">
        <p14:creationId xmlns:p14="http://schemas.microsoft.com/office/powerpoint/2010/main" val="332994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FB0E95-9CAE-4968-A118-2B9F7C8BBB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133437-BFEB-412D-978C-59379BF57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43E99-56D2-4027-BB01-2FF6AF0E10F2}"/>
              </a:ext>
            </a:extLst>
          </p:cNvPr>
          <p:cNvSpPr>
            <a:spLocks noGrp="1"/>
          </p:cNvSpPr>
          <p:nvPr>
            <p:ph type="title"/>
          </p:nvPr>
        </p:nvSpPr>
        <p:spPr>
          <a:xfrm>
            <a:off x="1680006" y="619200"/>
            <a:ext cx="8831988" cy="681586"/>
          </a:xfrm>
        </p:spPr>
        <p:txBody>
          <a:bodyPr wrap="square">
            <a:normAutofit/>
          </a:bodyPr>
          <a:lstStyle/>
          <a:p>
            <a:pPr algn="ctr"/>
            <a:r>
              <a:rPr lang="en-US" sz="4000" dirty="0"/>
              <a:t>Defining Engagement</a:t>
            </a:r>
          </a:p>
        </p:txBody>
      </p:sp>
      <p:grpSp>
        <p:nvGrpSpPr>
          <p:cNvPr id="13" name="Group 12">
            <a:extLst>
              <a:ext uri="{FF2B5EF4-FFF2-40B4-BE49-F238E27FC236}">
                <a16:creationId xmlns:a16="http://schemas.microsoft.com/office/drawing/2014/main" id="{898907C4-FC8B-4436-8D59-610E373613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9400" y="406270"/>
            <a:ext cx="684878" cy="1449344"/>
            <a:chOff x="643527" y="1187494"/>
            <a:chExt cx="1434178" cy="3035022"/>
          </a:xfrm>
        </p:grpSpPr>
        <p:sp>
          <p:nvSpPr>
            <p:cNvPr id="14" name="Freeform 78">
              <a:extLst>
                <a:ext uri="{FF2B5EF4-FFF2-40B4-BE49-F238E27FC236}">
                  <a16:creationId xmlns:a16="http://schemas.microsoft.com/office/drawing/2014/main" id="{F2DAC1FA-67FB-485E-99AD-1D35808FAD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083914" y="3331230"/>
              <a:ext cx="879143" cy="903430"/>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5" name="Freeform 79">
              <a:extLst>
                <a:ext uri="{FF2B5EF4-FFF2-40B4-BE49-F238E27FC236}">
                  <a16:creationId xmlns:a16="http://schemas.microsoft.com/office/drawing/2014/main" id="{80135264-D47B-4DA1-B607-272AC7552A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869193" y="1989904"/>
              <a:ext cx="743890" cy="1195221"/>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6" name="Freeform 85">
              <a:extLst>
                <a:ext uri="{FF2B5EF4-FFF2-40B4-BE49-F238E27FC236}">
                  <a16:creationId xmlns:a16="http://schemas.microsoft.com/office/drawing/2014/main" id="{7E6A5C45-96C1-4BE7-BEF8-CD041B512D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316205" y="967005"/>
              <a:ext cx="541011" cy="981989"/>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18" name="Group 17">
            <a:extLst>
              <a:ext uri="{FF2B5EF4-FFF2-40B4-BE49-F238E27FC236}">
                <a16:creationId xmlns:a16="http://schemas.microsoft.com/office/drawing/2014/main" id="{9F9D18AC-8DBF-44B9-B251-652985A640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25208" y="268792"/>
            <a:ext cx="632305" cy="1606552"/>
            <a:chOff x="10224385" y="954724"/>
            <a:chExt cx="1324087" cy="3364228"/>
          </a:xfrm>
        </p:grpSpPr>
        <p:sp>
          <p:nvSpPr>
            <p:cNvPr id="19" name="Freeform 80">
              <a:extLst>
                <a:ext uri="{FF2B5EF4-FFF2-40B4-BE49-F238E27FC236}">
                  <a16:creationId xmlns:a16="http://schemas.microsoft.com/office/drawing/2014/main" id="{4B04572D-211A-45E4-9FCC-BDF9788427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62739" y="2385730"/>
              <a:ext cx="985733" cy="504616"/>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0" name="Freeform 84">
              <a:extLst>
                <a:ext uri="{FF2B5EF4-FFF2-40B4-BE49-F238E27FC236}">
                  <a16:creationId xmlns:a16="http://schemas.microsoft.com/office/drawing/2014/main" id="{03D89CFC-3412-4CF0-BCB9-14BA1B201D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874527">
              <a:off x="10288245" y="954724"/>
              <a:ext cx="852074" cy="892781"/>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1" name="Freeform 87">
              <a:extLst>
                <a:ext uri="{FF2B5EF4-FFF2-40B4-BE49-F238E27FC236}">
                  <a16:creationId xmlns:a16="http://schemas.microsoft.com/office/drawing/2014/main" id="{27B2BC09-FADA-48B1-ABBF-D28310E5A0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20630858">
              <a:off x="10224385" y="3437261"/>
              <a:ext cx="824227" cy="881691"/>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 useBgFill="1">
        <p:nvSpPr>
          <p:cNvPr id="23" name="Freeform: Shape 22">
            <a:extLst>
              <a:ext uri="{FF2B5EF4-FFF2-40B4-BE49-F238E27FC236}">
                <a16:creationId xmlns:a16="http://schemas.microsoft.com/office/drawing/2014/main" id="{D277D65C-DA10-481D-B5A1-7DB78CF63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2589984"/>
            <a:ext cx="12180637" cy="4268018"/>
          </a:xfrm>
          <a:custGeom>
            <a:avLst/>
            <a:gdLst>
              <a:gd name="connsiteX0" fmla="*/ 9245089 w 12180637"/>
              <a:gd name="connsiteY0" fmla="*/ 0 h 4483555"/>
              <a:gd name="connsiteX1" fmla="*/ 10751325 w 12180637"/>
              <a:gd name="connsiteY1" fmla="*/ 78622 h 4483555"/>
              <a:gd name="connsiteX2" fmla="*/ 11353161 w 12180637"/>
              <a:gd name="connsiteY2" fmla="*/ 66474 h 4483555"/>
              <a:gd name="connsiteX3" fmla="*/ 12085768 w 12180637"/>
              <a:gd name="connsiteY3" fmla="*/ 51687 h 4483555"/>
              <a:gd name="connsiteX4" fmla="*/ 12180637 w 12180637"/>
              <a:gd name="connsiteY4" fmla="*/ 49772 h 4483555"/>
              <a:gd name="connsiteX5" fmla="*/ 12180637 w 12180637"/>
              <a:gd name="connsiteY5" fmla="*/ 4483555 h 4483555"/>
              <a:gd name="connsiteX6" fmla="*/ 0 w 12180637"/>
              <a:gd name="connsiteY6" fmla="*/ 4483555 h 4483555"/>
              <a:gd name="connsiteX7" fmla="*/ 0 w 12180637"/>
              <a:gd name="connsiteY7" fmla="*/ 109941 h 4483555"/>
              <a:gd name="connsiteX8" fmla="*/ 60108 w 12180637"/>
              <a:gd name="connsiteY8" fmla="*/ 112355 h 4483555"/>
              <a:gd name="connsiteX9" fmla="*/ 1270760 w 12180637"/>
              <a:gd name="connsiteY9" fmla="*/ 160955 h 4483555"/>
              <a:gd name="connsiteX10" fmla="*/ 2474433 w 12180637"/>
              <a:gd name="connsiteY10" fmla="*/ 136660 h 4483555"/>
              <a:gd name="connsiteX11" fmla="*/ 3226727 w 12180637"/>
              <a:gd name="connsiteY11" fmla="*/ 121475 h 4483555"/>
              <a:gd name="connsiteX12" fmla="*/ 3979023 w 12180637"/>
              <a:gd name="connsiteY12" fmla="*/ 106291 h 4483555"/>
              <a:gd name="connsiteX13" fmla="*/ 9245089 w 12180637"/>
              <a:gd name="connsiteY13" fmla="*/ 0 h 4483555"/>
              <a:gd name="connsiteX0" fmla="*/ 9245089 w 12180637"/>
              <a:gd name="connsiteY0" fmla="*/ 0 h 4483555"/>
              <a:gd name="connsiteX1" fmla="*/ 10751325 w 12180637"/>
              <a:gd name="connsiteY1" fmla="*/ 78622 h 4483555"/>
              <a:gd name="connsiteX2" fmla="*/ 11353161 w 12180637"/>
              <a:gd name="connsiteY2" fmla="*/ 66474 h 4483555"/>
              <a:gd name="connsiteX3" fmla="*/ 12085768 w 12180637"/>
              <a:gd name="connsiteY3" fmla="*/ 51687 h 4483555"/>
              <a:gd name="connsiteX4" fmla="*/ 12180637 w 12180637"/>
              <a:gd name="connsiteY4" fmla="*/ 49772 h 4483555"/>
              <a:gd name="connsiteX5" fmla="*/ 12180637 w 12180637"/>
              <a:gd name="connsiteY5" fmla="*/ 4483555 h 4483555"/>
              <a:gd name="connsiteX6" fmla="*/ 0 w 12180637"/>
              <a:gd name="connsiteY6" fmla="*/ 4483555 h 4483555"/>
              <a:gd name="connsiteX7" fmla="*/ 0 w 12180637"/>
              <a:gd name="connsiteY7" fmla="*/ 109941 h 4483555"/>
              <a:gd name="connsiteX8" fmla="*/ 60108 w 12180637"/>
              <a:gd name="connsiteY8" fmla="*/ 112355 h 4483555"/>
              <a:gd name="connsiteX9" fmla="*/ 1270760 w 12180637"/>
              <a:gd name="connsiteY9" fmla="*/ 160955 h 4483555"/>
              <a:gd name="connsiteX10" fmla="*/ 2474433 w 12180637"/>
              <a:gd name="connsiteY10" fmla="*/ 136660 h 4483555"/>
              <a:gd name="connsiteX11" fmla="*/ 3226727 w 12180637"/>
              <a:gd name="connsiteY11" fmla="*/ 121475 h 4483555"/>
              <a:gd name="connsiteX12" fmla="*/ 3979023 w 12180637"/>
              <a:gd name="connsiteY12" fmla="*/ 106291 h 4483555"/>
              <a:gd name="connsiteX13" fmla="*/ 9245089 w 12180637"/>
              <a:gd name="connsiteY13" fmla="*/ 0 h 4483555"/>
              <a:gd name="connsiteX0" fmla="*/ 9245089 w 12180637"/>
              <a:gd name="connsiteY0" fmla="*/ 0 h 4483555"/>
              <a:gd name="connsiteX1" fmla="*/ 10751325 w 12180637"/>
              <a:gd name="connsiteY1" fmla="*/ 78622 h 4483555"/>
              <a:gd name="connsiteX2" fmla="*/ 11353161 w 12180637"/>
              <a:gd name="connsiteY2" fmla="*/ 66474 h 4483555"/>
              <a:gd name="connsiteX3" fmla="*/ 12085768 w 12180637"/>
              <a:gd name="connsiteY3" fmla="*/ 51687 h 4483555"/>
              <a:gd name="connsiteX4" fmla="*/ 12180637 w 12180637"/>
              <a:gd name="connsiteY4" fmla="*/ 49772 h 4483555"/>
              <a:gd name="connsiteX5" fmla="*/ 12180637 w 12180637"/>
              <a:gd name="connsiteY5" fmla="*/ 4483555 h 4483555"/>
              <a:gd name="connsiteX6" fmla="*/ 0 w 12180637"/>
              <a:gd name="connsiteY6" fmla="*/ 4483555 h 4483555"/>
              <a:gd name="connsiteX7" fmla="*/ 0 w 12180637"/>
              <a:gd name="connsiteY7" fmla="*/ 109941 h 4483555"/>
              <a:gd name="connsiteX8" fmla="*/ 60108 w 12180637"/>
              <a:gd name="connsiteY8" fmla="*/ 112355 h 4483555"/>
              <a:gd name="connsiteX9" fmla="*/ 2474433 w 12180637"/>
              <a:gd name="connsiteY9" fmla="*/ 136660 h 4483555"/>
              <a:gd name="connsiteX10" fmla="*/ 3226727 w 12180637"/>
              <a:gd name="connsiteY10" fmla="*/ 121475 h 4483555"/>
              <a:gd name="connsiteX11" fmla="*/ 3979023 w 12180637"/>
              <a:gd name="connsiteY11" fmla="*/ 106291 h 4483555"/>
              <a:gd name="connsiteX12" fmla="*/ 9245089 w 12180637"/>
              <a:gd name="connsiteY12" fmla="*/ 0 h 4483555"/>
              <a:gd name="connsiteX0" fmla="*/ 9245089 w 12180637"/>
              <a:gd name="connsiteY0" fmla="*/ 0 h 4483555"/>
              <a:gd name="connsiteX1" fmla="*/ 10751325 w 12180637"/>
              <a:gd name="connsiteY1" fmla="*/ 78622 h 4483555"/>
              <a:gd name="connsiteX2" fmla="*/ 11353161 w 12180637"/>
              <a:gd name="connsiteY2" fmla="*/ 66474 h 4483555"/>
              <a:gd name="connsiteX3" fmla="*/ 12085768 w 12180637"/>
              <a:gd name="connsiteY3" fmla="*/ 51687 h 4483555"/>
              <a:gd name="connsiteX4" fmla="*/ 12180637 w 12180637"/>
              <a:gd name="connsiteY4" fmla="*/ 49772 h 4483555"/>
              <a:gd name="connsiteX5" fmla="*/ 12180637 w 12180637"/>
              <a:gd name="connsiteY5" fmla="*/ 4483555 h 4483555"/>
              <a:gd name="connsiteX6" fmla="*/ 0 w 12180637"/>
              <a:gd name="connsiteY6" fmla="*/ 4483555 h 4483555"/>
              <a:gd name="connsiteX7" fmla="*/ 0 w 12180637"/>
              <a:gd name="connsiteY7" fmla="*/ 109941 h 4483555"/>
              <a:gd name="connsiteX8" fmla="*/ 60108 w 12180637"/>
              <a:gd name="connsiteY8" fmla="*/ 112355 h 4483555"/>
              <a:gd name="connsiteX9" fmla="*/ 1944662 w 12180637"/>
              <a:gd name="connsiteY9" fmla="*/ 98823 h 4483555"/>
              <a:gd name="connsiteX10" fmla="*/ 3226727 w 12180637"/>
              <a:gd name="connsiteY10" fmla="*/ 121475 h 4483555"/>
              <a:gd name="connsiteX11" fmla="*/ 3979023 w 12180637"/>
              <a:gd name="connsiteY11" fmla="*/ 106291 h 4483555"/>
              <a:gd name="connsiteX12" fmla="*/ 9245089 w 12180637"/>
              <a:gd name="connsiteY12" fmla="*/ 0 h 4483555"/>
              <a:gd name="connsiteX0" fmla="*/ 9245089 w 12180637"/>
              <a:gd name="connsiteY0" fmla="*/ 0 h 4483555"/>
              <a:gd name="connsiteX1" fmla="*/ 10751325 w 12180637"/>
              <a:gd name="connsiteY1" fmla="*/ 78622 h 4483555"/>
              <a:gd name="connsiteX2" fmla="*/ 11353161 w 12180637"/>
              <a:gd name="connsiteY2" fmla="*/ 66474 h 4483555"/>
              <a:gd name="connsiteX3" fmla="*/ 12085768 w 12180637"/>
              <a:gd name="connsiteY3" fmla="*/ 51687 h 4483555"/>
              <a:gd name="connsiteX4" fmla="*/ 12180637 w 12180637"/>
              <a:gd name="connsiteY4" fmla="*/ 49772 h 4483555"/>
              <a:gd name="connsiteX5" fmla="*/ 12180637 w 12180637"/>
              <a:gd name="connsiteY5" fmla="*/ 4483555 h 4483555"/>
              <a:gd name="connsiteX6" fmla="*/ 0 w 12180637"/>
              <a:gd name="connsiteY6" fmla="*/ 4483555 h 4483555"/>
              <a:gd name="connsiteX7" fmla="*/ 0 w 12180637"/>
              <a:gd name="connsiteY7" fmla="*/ 109941 h 4483555"/>
              <a:gd name="connsiteX8" fmla="*/ 60108 w 12180637"/>
              <a:gd name="connsiteY8" fmla="*/ 112355 h 4483555"/>
              <a:gd name="connsiteX9" fmla="*/ 1944662 w 12180637"/>
              <a:gd name="connsiteY9" fmla="*/ 98823 h 4483555"/>
              <a:gd name="connsiteX10" fmla="*/ 3226727 w 12180637"/>
              <a:gd name="connsiteY10" fmla="*/ 121475 h 4483555"/>
              <a:gd name="connsiteX11" fmla="*/ 5089365 w 12180637"/>
              <a:gd name="connsiteY11" fmla="*/ 38184 h 4483555"/>
              <a:gd name="connsiteX12" fmla="*/ 9245089 w 12180637"/>
              <a:gd name="connsiteY12" fmla="*/ 0 h 4483555"/>
              <a:gd name="connsiteX0" fmla="*/ 9245089 w 12180637"/>
              <a:gd name="connsiteY0" fmla="*/ 8084 h 4491639"/>
              <a:gd name="connsiteX1" fmla="*/ 10751325 w 12180637"/>
              <a:gd name="connsiteY1" fmla="*/ 86706 h 4491639"/>
              <a:gd name="connsiteX2" fmla="*/ 11353161 w 12180637"/>
              <a:gd name="connsiteY2" fmla="*/ 74558 h 4491639"/>
              <a:gd name="connsiteX3" fmla="*/ 12085768 w 12180637"/>
              <a:gd name="connsiteY3" fmla="*/ 59771 h 4491639"/>
              <a:gd name="connsiteX4" fmla="*/ 12180637 w 12180637"/>
              <a:gd name="connsiteY4" fmla="*/ 57856 h 4491639"/>
              <a:gd name="connsiteX5" fmla="*/ 12180637 w 12180637"/>
              <a:gd name="connsiteY5" fmla="*/ 4491639 h 4491639"/>
              <a:gd name="connsiteX6" fmla="*/ 0 w 12180637"/>
              <a:gd name="connsiteY6" fmla="*/ 4491639 h 4491639"/>
              <a:gd name="connsiteX7" fmla="*/ 0 w 12180637"/>
              <a:gd name="connsiteY7" fmla="*/ 118025 h 4491639"/>
              <a:gd name="connsiteX8" fmla="*/ 60108 w 12180637"/>
              <a:gd name="connsiteY8" fmla="*/ 120439 h 4491639"/>
              <a:gd name="connsiteX9" fmla="*/ 1944662 w 12180637"/>
              <a:gd name="connsiteY9" fmla="*/ 106907 h 4491639"/>
              <a:gd name="connsiteX10" fmla="*/ 3226727 w 12180637"/>
              <a:gd name="connsiteY10" fmla="*/ 129559 h 4491639"/>
              <a:gd name="connsiteX11" fmla="*/ 5089365 w 12180637"/>
              <a:gd name="connsiteY11" fmla="*/ 46268 h 4491639"/>
              <a:gd name="connsiteX12" fmla="*/ 9245089 w 12180637"/>
              <a:gd name="connsiteY12" fmla="*/ 8084 h 4491639"/>
              <a:gd name="connsiteX0" fmla="*/ 9027375 w 12180637"/>
              <a:gd name="connsiteY0" fmla="*/ 37489 h 4452936"/>
              <a:gd name="connsiteX1" fmla="*/ 10751325 w 12180637"/>
              <a:gd name="connsiteY1" fmla="*/ 48003 h 4452936"/>
              <a:gd name="connsiteX2" fmla="*/ 11353161 w 12180637"/>
              <a:gd name="connsiteY2" fmla="*/ 35855 h 4452936"/>
              <a:gd name="connsiteX3" fmla="*/ 12085768 w 12180637"/>
              <a:gd name="connsiteY3" fmla="*/ 21068 h 4452936"/>
              <a:gd name="connsiteX4" fmla="*/ 12180637 w 12180637"/>
              <a:gd name="connsiteY4" fmla="*/ 19153 h 4452936"/>
              <a:gd name="connsiteX5" fmla="*/ 12180637 w 12180637"/>
              <a:gd name="connsiteY5" fmla="*/ 4452936 h 4452936"/>
              <a:gd name="connsiteX6" fmla="*/ 0 w 12180637"/>
              <a:gd name="connsiteY6" fmla="*/ 4452936 h 4452936"/>
              <a:gd name="connsiteX7" fmla="*/ 0 w 12180637"/>
              <a:gd name="connsiteY7" fmla="*/ 79322 h 4452936"/>
              <a:gd name="connsiteX8" fmla="*/ 60108 w 12180637"/>
              <a:gd name="connsiteY8" fmla="*/ 81736 h 4452936"/>
              <a:gd name="connsiteX9" fmla="*/ 1944662 w 12180637"/>
              <a:gd name="connsiteY9" fmla="*/ 68204 h 4452936"/>
              <a:gd name="connsiteX10" fmla="*/ 3226727 w 12180637"/>
              <a:gd name="connsiteY10" fmla="*/ 90856 h 4452936"/>
              <a:gd name="connsiteX11" fmla="*/ 5089365 w 12180637"/>
              <a:gd name="connsiteY11" fmla="*/ 7565 h 4452936"/>
              <a:gd name="connsiteX12" fmla="*/ 9027375 w 12180637"/>
              <a:gd name="connsiteY12" fmla="*/ 37489 h 4452936"/>
              <a:gd name="connsiteX0" fmla="*/ 9027375 w 12180637"/>
              <a:gd name="connsiteY0" fmla="*/ 67310 h 4482757"/>
              <a:gd name="connsiteX1" fmla="*/ 10751325 w 12180637"/>
              <a:gd name="connsiteY1" fmla="*/ 77824 h 4482757"/>
              <a:gd name="connsiteX2" fmla="*/ 11353161 w 12180637"/>
              <a:gd name="connsiteY2" fmla="*/ 65676 h 4482757"/>
              <a:gd name="connsiteX3" fmla="*/ 11360054 w 12180637"/>
              <a:gd name="connsiteY3" fmla="*/ 1004384 h 4482757"/>
              <a:gd name="connsiteX4" fmla="*/ 12180637 w 12180637"/>
              <a:gd name="connsiteY4" fmla="*/ 48974 h 4482757"/>
              <a:gd name="connsiteX5" fmla="*/ 12180637 w 12180637"/>
              <a:gd name="connsiteY5" fmla="*/ 4482757 h 4482757"/>
              <a:gd name="connsiteX6" fmla="*/ 0 w 12180637"/>
              <a:gd name="connsiteY6" fmla="*/ 4482757 h 4482757"/>
              <a:gd name="connsiteX7" fmla="*/ 0 w 12180637"/>
              <a:gd name="connsiteY7" fmla="*/ 109143 h 4482757"/>
              <a:gd name="connsiteX8" fmla="*/ 60108 w 12180637"/>
              <a:gd name="connsiteY8" fmla="*/ 111557 h 4482757"/>
              <a:gd name="connsiteX9" fmla="*/ 1944662 w 12180637"/>
              <a:gd name="connsiteY9" fmla="*/ 98025 h 4482757"/>
              <a:gd name="connsiteX10" fmla="*/ 3226727 w 12180637"/>
              <a:gd name="connsiteY10" fmla="*/ 120677 h 4482757"/>
              <a:gd name="connsiteX11" fmla="*/ 5089365 w 12180637"/>
              <a:gd name="connsiteY11" fmla="*/ 37386 h 4482757"/>
              <a:gd name="connsiteX12" fmla="*/ 9027375 w 12180637"/>
              <a:gd name="connsiteY12" fmla="*/ 67310 h 4482757"/>
              <a:gd name="connsiteX0" fmla="*/ 9027375 w 12180637"/>
              <a:gd name="connsiteY0" fmla="*/ 342299 h 4757746"/>
              <a:gd name="connsiteX1" fmla="*/ 10751325 w 12180637"/>
              <a:gd name="connsiteY1" fmla="*/ 352813 h 4757746"/>
              <a:gd name="connsiteX2" fmla="*/ 11353161 w 12180637"/>
              <a:gd name="connsiteY2" fmla="*/ 340665 h 4757746"/>
              <a:gd name="connsiteX3" fmla="*/ 12180637 w 12180637"/>
              <a:gd name="connsiteY3" fmla="*/ 323963 h 4757746"/>
              <a:gd name="connsiteX4" fmla="*/ 12180637 w 12180637"/>
              <a:gd name="connsiteY4" fmla="*/ 4757746 h 4757746"/>
              <a:gd name="connsiteX5" fmla="*/ 0 w 12180637"/>
              <a:gd name="connsiteY5" fmla="*/ 4757746 h 4757746"/>
              <a:gd name="connsiteX6" fmla="*/ 0 w 12180637"/>
              <a:gd name="connsiteY6" fmla="*/ 384132 h 4757746"/>
              <a:gd name="connsiteX7" fmla="*/ 60108 w 12180637"/>
              <a:gd name="connsiteY7" fmla="*/ 386546 h 4757746"/>
              <a:gd name="connsiteX8" fmla="*/ 1944662 w 12180637"/>
              <a:gd name="connsiteY8" fmla="*/ 373014 h 4757746"/>
              <a:gd name="connsiteX9" fmla="*/ 3226727 w 12180637"/>
              <a:gd name="connsiteY9" fmla="*/ 395666 h 4757746"/>
              <a:gd name="connsiteX10" fmla="*/ 5089365 w 12180637"/>
              <a:gd name="connsiteY10" fmla="*/ 312375 h 4757746"/>
              <a:gd name="connsiteX11" fmla="*/ 9027375 w 12180637"/>
              <a:gd name="connsiteY11" fmla="*/ 342299 h 4757746"/>
              <a:gd name="connsiteX0" fmla="*/ 9027375 w 12180637"/>
              <a:gd name="connsiteY0" fmla="*/ 337966 h 4753413"/>
              <a:gd name="connsiteX1" fmla="*/ 10751325 w 12180637"/>
              <a:gd name="connsiteY1" fmla="*/ 348480 h 4753413"/>
              <a:gd name="connsiteX2" fmla="*/ 12180637 w 12180637"/>
              <a:gd name="connsiteY2" fmla="*/ 319630 h 4753413"/>
              <a:gd name="connsiteX3" fmla="*/ 12180637 w 12180637"/>
              <a:gd name="connsiteY3" fmla="*/ 4753413 h 4753413"/>
              <a:gd name="connsiteX4" fmla="*/ 0 w 12180637"/>
              <a:gd name="connsiteY4" fmla="*/ 4753413 h 4753413"/>
              <a:gd name="connsiteX5" fmla="*/ 0 w 12180637"/>
              <a:gd name="connsiteY5" fmla="*/ 379799 h 4753413"/>
              <a:gd name="connsiteX6" fmla="*/ 60108 w 12180637"/>
              <a:gd name="connsiteY6" fmla="*/ 382213 h 4753413"/>
              <a:gd name="connsiteX7" fmla="*/ 1944662 w 12180637"/>
              <a:gd name="connsiteY7" fmla="*/ 368681 h 4753413"/>
              <a:gd name="connsiteX8" fmla="*/ 3226727 w 12180637"/>
              <a:gd name="connsiteY8" fmla="*/ 391333 h 4753413"/>
              <a:gd name="connsiteX9" fmla="*/ 5089365 w 12180637"/>
              <a:gd name="connsiteY9" fmla="*/ 308042 h 4753413"/>
              <a:gd name="connsiteX10" fmla="*/ 9027375 w 12180637"/>
              <a:gd name="connsiteY10" fmla="*/ 337966 h 4753413"/>
              <a:gd name="connsiteX0" fmla="*/ 9027375 w 12180637"/>
              <a:gd name="connsiteY0" fmla="*/ 37489 h 4452936"/>
              <a:gd name="connsiteX1" fmla="*/ 10751325 w 12180637"/>
              <a:gd name="connsiteY1" fmla="*/ 48003 h 4452936"/>
              <a:gd name="connsiteX2" fmla="*/ 12180637 w 12180637"/>
              <a:gd name="connsiteY2" fmla="*/ 19153 h 4452936"/>
              <a:gd name="connsiteX3" fmla="*/ 12180637 w 12180637"/>
              <a:gd name="connsiteY3" fmla="*/ 4452936 h 4452936"/>
              <a:gd name="connsiteX4" fmla="*/ 0 w 12180637"/>
              <a:gd name="connsiteY4" fmla="*/ 4452936 h 4452936"/>
              <a:gd name="connsiteX5" fmla="*/ 0 w 12180637"/>
              <a:gd name="connsiteY5" fmla="*/ 79322 h 4452936"/>
              <a:gd name="connsiteX6" fmla="*/ 60108 w 12180637"/>
              <a:gd name="connsiteY6" fmla="*/ 81736 h 4452936"/>
              <a:gd name="connsiteX7" fmla="*/ 1944662 w 12180637"/>
              <a:gd name="connsiteY7" fmla="*/ 68204 h 4452936"/>
              <a:gd name="connsiteX8" fmla="*/ 3226727 w 12180637"/>
              <a:gd name="connsiteY8" fmla="*/ 90856 h 4452936"/>
              <a:gd name="connsiteX9" fmla="*/ 5089365 w 12180637"/>
              <a:gd name="connsiteY9" fmla="*/ 7565 h 4452936"/>
              <a:gd name="connsiteX10" fmla="*/ 9027375 w 12180637"/>
              <a:gd name="connsiteY10" fmla="*/ 37489 h 4452936"/>
              <a:gd name="connsiteX0" fmla="*/ 9027375 w 12180637"/>
              <a:gd name="connsiteY0" fmla="*/ 35052 h 4450499"/>
              <a:gd name="connsiteX1" fmla="*/ 10540868 w 12180637"/>
              <a:gd name="connsiteY1" fmla="*/ 30432 h 4450499"/>
              <a:gd name="connsiteX2" fmla="*/ 12180637 w 12180637"/>
              <a:gd name="connsiteY2" fmla="*/ 16716 h 4450499"/>
              <a:gd name="connsiteX3" fmla="*/ 12180637 w 12180637"/>
              <a:gd name="connsiteY3" fmla="*/ 4450499 h 4450499"/>
              <a:gd name="connsiteX4" fmla="*/ 0 w 12180637"/>
              <a:gd name="connsiteY4" fmla="*/ 4450499 h 4450499"/>
              <a:gd name="connsiteX5" fmla="*/ 0 w 12180637"/>
              <a:gd name="connsiteY5" fmla="*/ 76885 h 4450499"/>
              <a:gd name="connsiteX6" fmla="*/ 60108 w 12180637"/>
              <a:gd name="connsiteY6" fmla="*/ 79299 h 4450499"/>
              <a:gd name="connsiteX7" fmla="*/ 1944662 w 12180637"/>
              <a:gd name="connsiteY7" fmla="*/ 65767 h 4450499"/>
              <a:gd name="connsiteX8" fmla="*/ 3226727 w 12180637"/>
              <a:gd name="connsiteY8" fmla="*/ 88419 h 4450499"/>
              <a:gd name="connsiteX9" fmla="*/ 5089365 w 12180637"/>
              <a:gd name="connsiteY9" fmla="*/ 5128 h 4450499"/>
              <a:gd name="connsiteX10" fmla="*/ 9027375 w 12180637"/>
              <a:gd name="connsiteY10" fmla="*/ 35052 h 445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0637" h="4450499">
                <a:moveTo>
                  <a:pt x="9027375" y="35052"/>
                </a:moveTo>
                <a:lnTo>
                  <a:pt x="10540868" y="30432"/>
                </a:lnTo>
                <a:cubicBezTo>
                  <a:pt x="11066412" y="27376"/>
                  <a:pt x="11405389" y="-13668"/>
                  <a:pt x="12180637" y="16716"/>
                </a:cubicBezTo>
                <a:lnTo>
                  <a:pt x="12180637" y="4450499"/>
                </a:lnTo>
                <a:lnTo>
                  <a:pt x="0" y="4450499"/>
                </a:lnTo>
                <a:lnTo>
                  <a:pt x="0" y="76885"/>
                </a:lnTo>
                <a:lnTo>
                  <a:pt x="60108" y="79299"/>
                </a:lnTo>
                <a:lnTo>
                  <a:pt x="1944662" y="65767"/>
                </a:lnTo>
                <a:cubicBezTo>
                  <a:pt x="2472432" y="67287"/>
                  <a:pt x="2975962" y="93481"/>
                  <a:pt x="3226727" y="88419"/>
                </a:cubicBezTo>
                <a:lnTo>
                  <a:pt x="5089365" y="5128"/>
                </a:lnTo>
                <a:cubicBezTo>
                  <a:pt x="6092425" y="-15118"/>
                  <a:pt x="8118791" y="30835"/>
                  <a:pt x="9027375" y="35052"/>
                </a:cubicBez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graphicFrame>
        <p:nvGraphicFramePr>
          <p:cNvPr id="5" name="Content Placeholder 2">
            <a:extLst>
              <a:ext uri="{FF2B5EF4-FFF2-40B4-BE49-F238E27FC236}">
                <a16:creationId xmlns:a16="http://schemas.microsoft.com/office/drawing/2014/main" id="{F5F753A7-17A4-CF30-33E3-D8A28C20F516}"/>
              </a:ext>
            </a:extLst>
          </p:cNvPr>
          <p:cNvGraphicFramePr>
            <a:graphicFrameLocks noGrp="1"/>
          </p:cNvGraphicFramePr>
          <p:nvPr>
            <p:ph idx="1"/>
            <p:extLst>
              <p:ext uri="{D42A27DB-BD31-4B8C-83A1-F6EECF244321}">
                <p14:modId xmlns:p14="http://schemas.microsoft.com/office/powerpoint/2010/main" val="1643699188"/>
              </p:ext>
            </p:extLst>
          </p:nvPr>
        </p:nvGraphicFramePr>
        <p:xfrm>
          <a:off x="720725" y="2707184"/>
          <a:ext cx="10728325" cy="3422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842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997EBF-5283-4088-8DE1-CD734012EE93}"/>
              </a:ext>
            </a:extLst>
          </p:cNvPr>
          <p:cNvSpPr>
            <a:spLocks noGrp="1"/>
          </p:cNvSpPr>
          <p:nvPr>
            <p:ph type="title"/>
          </p:nvPr>
        </p:nvSpPr>
        <p:spPr>
          <a:xfrm>
            <a:off x="720000" y="619200"/>
            <a:ext cx="3095626" cy="464400"/>
          </a:xfrm>
        </p:spPr>
        <p:txBody>
          <a:bodyPr/>
          <a:lstStyle/>
          <a:p>
            <a:endParaRPr lang="en-US" dirty="0"/>
          </a:p>
        </p:txBody>
      </p:sp>
      <p:sp>
        <p:nvSpPr>
          <p:cNvPr id="3" name="Content Placeholder 2">
            <a:extLst>
              <a:ext uri="{FF2B5EF4-FFF2-40B4-BE49-F238E27FC236}">
                <a16:creationId xmlns:a16="http://schemas.microsoft.com/office/drawing/2014/main" id="{498336CF-82A1-40DB-A6CD-358C98909D9D}"/>
              </a:ext>
            </a:extLst>
          </p:cNvPr>
          <p:cNvSpPr>
            <a:spLocks noGrp="1"/>
          </p:cNvSpPr>
          <p:nvPr>
            <p:ph type="body" sz="half" idx="2"/>
          </p:nvPr>
        </p:nvSpPr>
        <p:spPr>
          <a:xfrm>
            <a:off x="720000" y="1285461"/>
            <a:ext cx="3095625" cy="4488939"/>
          </a:xfrm>
        </p:spPr>
        <p:txBody>
          <a:bodyPr/>
          <a:lstStyle/>
          <a:p>
            <a:r>
              <a:rPr lang="en-US" sz="3200" dirty="0"/>
              <a:t>If managers are disengaged their employees are 3X more likely to be disengaged.</a:t>
            </a:r>
          </a:p>
          <a:p>
            <a:pPr marL="457200" lvl="1" indent="0">
              <a:buNone/>
            </a:pPr>
            <a:endParaRPr lang="en-US" dirty="0"/>
          </a:p>
        </p:txBody>
      </p:sp>
      <p:pic>
        <p:nvPicPr>
          <p:cNvPr id="1026" name="Picture 2" descr="woman in black long sleeve shirt covering her face with her hands">
            <a:extLst>
              <a:ext uri="{FF2B5EF4-FFF2-40B4-BE49-F238E27FC236}">
                <a16:creationId xmlns:a16="http://schemas.microsoft.com/office/drawing/2014/main" id="{B5044A8F-BC1C-460E-ADB8-C0C4042D6951}"/>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4192" r="419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30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6C16-D180-4D97-B417-46759849286C}"/>
              </a:ext>
            </a:extLst>
          </p:cNvPr>
          <p:cNvSpPr>
            <a:spLocks noGrp="1"/>
          </p:cNvSpPr>
          <p:nvPr>
            <p:ph type="title"/>
          </p:nvPr>
        </p:nvSpPr>
        <p:spPr>
          <a:xfrm>
            <a:off x="720000" y="619200"/>
            <a:ext cx="10728322" cy="752400"/>
          </a:xfrm>
        </p:spPr>
        <p:txBody>
          <a:bodyPr/>
          <a:lstStyle/>
          <a:p>
            <a:pPr algn="ctr"/>
            <a:r>
              <a:rPr lang="en-US" dirty="0"/>
              <a:t>Leadership Characteristics </a:t>
            </a:r>
          </a:p>
        </p:txBody>
      </p:sp>
      <p:sp>
        <p:nvSpPr>
          <p:cNvPr id="4" name="Content Placeholder 3">
            <a:extLst>
              <a:ext uri="{FF2B5EF4-FFF2-40B4-BE49-F238E27FC236}">
                <a16:creationId xmlns:a16="http://schemas.microsoft.com/office/drawing/2014/main" id="{A4BC3D11-7024-4515-A2BB-C2918F1D9336}"/>
              </a:ext>
            </a:extLst>
          </p:cNvPr>
          <p:cNvSpPr>
            <a:spLocks noGrp="1"/>
          </p:cNvSpPr>
          <p:nvPr>
            <p:ph sz="half" idx="1"/>
          </p:nvPr>
        </p:nvSpPr>
        <p:spPr>
          <a:xfrm>
            <a:off x="720000" y="1847088"/>
            <a:ext cx="5003800" cy="3929087"/>
          </a:xfrm>
        </p:spPr>
        <p:txBody>
          <a:bodyPr>
            <a:normAutofit fontScale="92500" lnSpcReduction="10000"/>
          </a:bodyPr>
          <a:lstStyle/>
          <a:p>
            <a:r>
              <a:rPr lang="en-US" sz="2800" dirty="0"/>
              <a:t>Developing People</a:t>
            </a:r>
          </a:p>
          <a:p>
            <a:r>
              <a:rPr lang="en-US" sz="2800" dirty="0"/>
              <a:t>Trust</a:t>
            </a:r>
          </a:p>
          <a:p>
            <a:r>
              <a:rPr lang="en-US" sz="2800" dirty="0"/>
              <a:t>Recognition (Seeing People)</a:t>
            </a:r>
          </a:p>
          <a:p>
            <a:r>
              <a:rPr lang="en-US" sz="2800" dirty="0"/>
              <a:t>Building on Strengths</a:t>
            </a:r>
          </a:p>
          <a:p>
            <a:r>
              <a:rPr lang="en-US" sz="2800" dirty="0"/>
              <a:t>Visioning</a:t>
            </a:r>
          </a:p>
          <a:p>
            <a:r>
              <a:rPr lang="en-US" sz="2800" dirty="0"/>
              <a:t>Empathy</a:t>
            </a:r>
          </a:p>
          <a:p>
            <a:r>
              <a:rPr lang="en-US" sz="2800" dirty="0"/>
              <a:t>Listening </a:t>
            </a:r>
          </a:p>
        </p:txBody>
      </p:sp>
      <p:sp>
        <p:nvSpPr>
          <p:cNvPr id="5" name="Content Placeholder 4">
            <a:extLst>
              <a:ext uri="{FF2B5EF4-FFF2-40B4-BE49-F238E27FC236}">
                <a16:creationId xmlns:a16="http://schemas.microsoft.com/office/drawing/2014/main" id="{E6545215-F9E6-4D0A-B2CD-B392DABC6B2A}"/>
              </a:ext>
            </a:extLst>
          </p:cNvPr>
          <p:cNvSpPr>
            <a:spLocks noGrp="1"/>
          </p:cNvSpPr>
          <p:nvPr>
            <p:ph sz="half" idx="2"/>
          </p:nvPr>
        </p:nvSpPr>
        <p:spPr>
          <a:xfrm>
            <a:off x="6458400" y="1847088"/>
            <a:ext cx="5003801" cy="3929088"/>
          </a:xfrm>
        </p:spPr>
        <p:txBody>
          <a:bodyPr>
            <a:normAutofit fontScale="92500" lnSpcReduction="10000"/>
          </a:bodyPr>
          <a:lstStyle/>
          <a:p>
            <a:r>
              <a:rPr lang="en-US" sz="2800" dirty="0"/>
              <a:t>Engagement</a:t>
            </a:r>
          </a:p>
          <a:p>
            <a:r>
              <a:rPr lang="en-US" sz="2800" dirty="0"/>
              <a:t>Team building</a:t>
            </a:r>
          </a:p>
          <a:p>
            <a:r>
              <a:rPr lang="en-US" sz="2800" dirty="0"/>
              <a:t>Follow Through</a:t>
            </a:r>
          </a:p>
          <a:p>
            <a:r>
              <a:rPr lang="en-US" sz="2800" dirty="0"/>
              <a:t>Integrity</a:t>
            </a:r>
          </a:p>
          <a:p>
            <a:r>
              <a:rPr lang="en-US" sz="2800" dirty="0"/>
              <a:t>Honesty</a:t>
            </a:r>
          </a:p>
          <a:p>
            <a:r>
              <a:rPr lang="en-US" sz="2800" dirty="0"/>
              <a:t>Communication</a:t>
            </a:r>
          </a:p>
          <a:p>
            <a:r>
              <a:rPr lang="en-US" sz="2800" dirty="0"/>
              <a:t>Fostering Inclusivity</a:t>
            </a:r>
          </a:p>
          <a:p>
            <a:endParaRPr lang="en-US" sz="2800" dirty="0"/>
          </a:p>
        </p:txBody>
      </p:sp>
    </p:spTree>
    <p:extLst>
      <p:ext uri="{BB962C8B-B14F-4D97-AF65-F5344CB8AC3E}">
        <p14:creationId xmlns:p14="http://schemas.microsoft.com/office/powerpoint/2010/main" val="450752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48475-E428-4909-9C52-3FC14C63314C}"/>
              </a:ext>
            </a:extLst>
          </p:cNvPr>
          <p:cNvSpPr>
            <a:spLocks noGrp="1"/>
          </p:cNvSpPr>
          <p:nvPr>
            <p:ph type="title"/>
          </p:nvPr>
        </p:nvSpPr>
        <p:spPr/>
        <p:txBody>
          <a:bodyPr/>
          <a:lstStyle/>
          <a:p>
            <a:pPr algn="ctr"/>
            <a:r>
              <a:rPr lang="en-US" dirty="0"/>
              <a:t>Discussion Questions:  Strengths</a:t>
            </a:r>
          </a:p>
        </p:txBody>
      </p:sp>
      <p:sp>
        <p:nvSpPr>
          <p:cNvPr id="3" name="Content Placeholder 2">
            <a:extLst>
              <a:ext uri="{FF2B5EF4-FFF2-40B4-BE49-F238E27FC236}">
                <a16:creationId xmlns:a16="http://schemas.microsoft.com/office/drawing/2014/main" id="{9D11C976-3FD7-43BB-B63A-33DB4D1FC6A1}"/>
              </a:ext>
            </a:extLst>
          </p:cNvPr>
          <p:cNvSpPr>
            <a:spLocks noGrp="1"/>
          </p:cNvSpPr>
          <p:nvPr>
            <p:ph idx="1"/>
          </p:nvPr>
        </p:nvSpPr>
        <p:spPr/>
        <p:txBody>
          <a:bodyPr/>
          <a:lstStyle/>
          <a:p>
            <a:r>
              <a:rPr lang="en-US" sz="2800" dirty="0"/>
              <a:t>Why do you feel this is your top strength/skill?</a:t>
            </a:r>
          </a:p>
          <a:p>
            <a:r>
              <a:rPr lang="en-US" sz="2800" dirty="0"/>
              <a:t>How does this strength help you stay engaged as a leader?</a:t>
            </a:r>
          </a:p>
          <a:p>
            <a:r>
              <a:rPr lang="en-US" sz="2800" dirty="0"/>
              <a:t>How do you utilize this strength  in developing and leading your team?</a:t>
            </a:r>
          </a:p>
          <a:p>
            <a:endParaRPr lang="en-US" dirty="0"/>
          </a:p>
          <a:p>
            <a:endParaRPr lang="en-US" dirty="0"/>
          </a:p>
        </p:txBody>
      </p:sp>
    </p:spTree>
    <p:extLst>
      <p:ext uri="{BB962C8B-B14F-4D97-AF65-F5344CB8AC3E}">
        <p14:creationId xmlns:p14="http://schemas.microsoft.com/office/powerpoint/2010/main" val="1275916435"/>
      </p:ext>
    </p:extLst>
  </p:cSld>
  <p:clrMapOvr>
    <a:masterClrMapping/>
  </p:clrMapOvr>
</p:sld>
</file>

<file path=ppt/theme/theme1.xml><?xml version="1.0" encoding="utf-8"?>
<a:theme xmlns:a="http://schemas.openxmlformats.org/drawingml/2006/main" name="BlobVTI">
  <a:themeElements>
    <a:clrScheme name="AnalogousFromLightSeed_2SEEDS">
      <a:dk1>
        <a:srgbClr val="000000"/>
      </a:dk1>
      <a:lt1>
        <a:srgbClr val="FFFFFF"/>
      </a:lt1>
      <a:dk2>
        <a:srgbClr val="3D3523"/>
      </a:dk2>
      <a:lt2>
        <a:srgbClr val="E8E4E2"/>
      </a:lt2>
      <a:accent1>
        <a:srgbClr val="22ADE0"/>
      </a:accent1>
      <a:accent2>
        <a:srgbClr val="36B5A2"/>
      </a:accent2>
      <a:accent3>
        <a:srgbClr val="6E96EE"/>
      </a:accent3>
      <a:accent4>
        <a:srgbClr val="EB584E"/>
      </a:accent4>
      <a:accent5>
        <a:srgbClr val="E88B34"/>
      </a:accent5>
      <a:accent6>
        <a:srgbClr val="AEA33A"/>
      </a:accent6>
      <a:hlink>
        <a:srgbClr val="AA7562"/>
      </a:hlink>
      <a:folHlink>
        <a:srgbClr val="7F7F7F"/>
      </a:folHlink>
    </a:clrScheme>
    <a:fontScheme name="Blob">
      <a:majorFont>
        <a:latin typeface="Rockwell Nova Light"/>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5342</TotalTime>
  <Words>2599</Words>
  <Application>Microsoft Office PowerPoint</Application>
  <PresentationFormat>Widescreen</PresentationFormat>
  <Paragraphs>283</Paragraphs>
  <Slides>22</Slides>
  <Notes>21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Avenir Next LT Pro</vt:lpstr>
      <vt:lpstr>Calibri</vt:lpstr>
      <vt:lpstr>Rockwell Nova Light</vt:lpstr>
      <vt:lpstr>The Hand Extrablack</vt:lpstr>
      <vt:lpstr>BlobVTI</vt:lpstr>
      <vt:lpstr>Are you really leading or are you just taking a walk?</vt:lpstr>
      <vt:lpstr>PowerPoint Presentation</vt:lpstr>
      <vt:lpstr>Who is sinking your boat? Employee Engagement - Who's Sinking Your Boat? 2021 - YouTube </vt:lpstr>
      <vt:lpstr>Impact of Disengagement on Youth and Families</vt:lpstr>
      <vt:lpstr>Satisfaction vs. Engagement</vt:lpstr>
      <vt:lpstr>Defining Engagement</vt:lpstr>
      <vt:lpstr>PowerPoint Presentation</vt:lpstr>
      <vt:lpstr>Leadership Characteristics </vt:lpstr>
      <vt:lpstr>Discussion Questions:  Strengths</vt:lpstr>
      <vt:lpstr>Leadership Characteristics </vt:lpstr>
      <vt:lpstr>Discussion Questions:  Challenges</vt:lpstr>
      <vt:lpstr>8 key traits for walking as a leader</vt:lpstr>
      <vt:lpstr>Invest in the selection and development of people who manage people </vt:lpstr>
      <vt:lpstr>Build trust in leadership</vt:lpstr>
      <vt:lpstr>Build a culture of recognition Office Space (3/5) Movie CLIP - Motivation Problems (1999) HD - YouTube</vt:lpstr>
      <vt:lpstr>Build a line of sight linking employee goals to organizational goals</vt:lpstr>
      <vt:lpstr>Show employees you care</vt:lpstr>
      <vt:lpstr>Seek input and new ideas from your employees</vt:lpstr>
      <vt:lpstr>Engage the whole person</vt:lpstr>
      <vt:lpstr>Leverage all four(actually five) generations The Intern 3 - YouTube</vt:lpstr>
      <vt:lpstr>What are your 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you really leading or are you just taking a walk?</dc:title>
  <dc:creator>Monica Miles-Steffens</dc:creator>
  <cp:lastModifiedBy>Christy Beckman</cp:lastModifiedBy>
  <cp:revision>3</cp:revision>
  <dcterms:created xsi:type="dcterms:W3CDTF">2022-02-24T23:07:57Z</dcterms:created>
  <dcterms:modified xsi:type="dcterms:W3CDTF">2022-10-26T15:58:25Z</dcterms:modified>
</cp:coreProperties>
</file>