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7"/>
  </p:notesMasterIdLst>
  <p:sldIdLst>
    <p:sldId id="264" r:id="rId5"/>
    <p:sldId id="313" r:id="rId6"/>
    <p:sldId id="316" r:id="rId7"/>
    <p:sldId id="317" r:id="rId8"/>
    <p:sldId id="314" r:id="rId9"/>
    <p:sldId id="319" r:id="rId10"/>
    <p:sldId id="318" r:id="rId11"/>
    <p:sldId id="321" r:id="rId12"/>
    <p:sldId id="323" r:id="rId13"/>
    <p:sldId id="324" r:id="rId14"/>
    <p:sldId id="325" r:id="rId15"/>
    <p:sldId id="326" r:id="rId16"/>
    <p:sldId id="320" r:id="rId17"/>
    <p:sldId id="327" r:id="rId18"/>
    <p:sldId id="367" r:id="rId19"/>
    <p:sldId id="328" r:id="rId20"/>
    <p:sldId id="332" r:id="rId21"/>
    <p:sldId id="333" r:id="rId22"/>
    <p:sldId id="335" r:id="rId23"/>
    <p:sldId id="378" r:id="rId24"/>
    <p:sldId id="337" r:id="rId25"/>
    <p:sldId id="336" r:id="rId26"/>
    <p:sldId id="338" r:id="rId27"/>
    <p:sldId id="380" r:id="rId28"/>
    <p:sldId id="340" r:id="rId29"/>
    <p:sldId id="341" r:id="rId30"/>
    <p:sldId id="343" r:id="rId31"/>
    <p:sldId id="342" r:id="rId32"/>
    <p:sldId id="347" r:id="rId33"/>
    <p:sldId id="349" r:id="rId34"/>
    <p:sldId id="344" r:id="rId35"/>
    <p:sldId id="345" r:id="rId36"/>
    <p:sldId id="346" r:id="rId37"/>
    <p:sldId id="350" r:id="rId38"/>
    <p:sldId id="356" r:id="rId39"/>
    <p:sldId id="357" r:id="rId40"/>
    <p:sldId id="358" r:id="rId41"/>
    <p:sldId id="359" r:id="rId42"/>
    <p:sldId id="360" r:id="rId43"/>
    <p:sldId id="351" r:id="rId44"/>
    <p:sldId id="361" r:id="rId45"/>
    <p:sldId id="363" r:id="rId46"/>
    <p:sldId id="362" r:id="rId47"/>
    <p:sldId id="352" r:id="rId48"/>
    <p:sldId id="365" r:id="rId49"/>
    <p:sldId id="364" r:id="rId50"/>
    <p:sldId id="366" r:id="rId51"/>
    <p:sldId id="353" r:id="rId52"/>
    <p:sldId id="369" r:id="rId53"/>
    <p:sldId id="370" r:id="rId54"/>
    <p:sldId id="354" r:id="rId55"/>
    <p:sldId id="371" r:id="rId56"/>
    <p:sldId id="372" r:id="rId57"/>
    <p:sldId id="373" r:id="rId58"/>
    <p:sldId id="374" r:id="rId59"/>
    <p:sldId id="355" r:id="rId60"/>
    <p:sldId id="375" r:id="rId61"/>
    <p:sldId id="376" r:id="rId62"/>
    <p:sldId id="379" r:id="rId63"/>
    <p:sldId id="377" r:id="rId64"/>
    <p:sldId id="381" r:id="rId65"/>
    <p:sldId id="339" r:id="rId66"/>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e Bossard" initials="LB" lastIdx="1" clrIdx="0">
    <p:extLst>
      <p:ext uri="{19B8F6BF-5375-455C-9EA6-DF929625EA0E}">
        <p15:presenceInfo xmlns:p15="http://schemas.microsoft.com/office/powerpoint/2012/main" userId="8b419aa7e4156c6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CC6DBDFE-DD3D-4291-A404-1B97A83A6EA8}" type="datetimeFigureOut">
              <a:rPr lang="en-US" smtClean="0"/>
              <a:t>10/3/2022</a:t>
            </a:fld>
            <a:endParaRPr lang="en-US" dirty="0"/>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86456DE3-4E01-4AFD-AD42-42312842ED89}" type="slidenum">
              <a:rPr lang="en-US" smtClean="0"/>
              <a:t>‹#›</a:t>
            </a:fld>
            <a:endParaRPr lang="en-US"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70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10/3/2022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8470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7588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10/3/2022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6973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10/3/2022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0058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10/3/2022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2073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10/3/2022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358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10/3/2022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7532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10/3/2022</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3216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10/3/2022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910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10/3/2022</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72090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839"/>
            <a:ext cx="12191980" cy="6858000"/>
          </a:xfrm>
          <a:prstGeom prst="rect">
            <a:avLst/>
          </a:prstGeom>
        </p:spPr>
      </p:pic>
      <p:sp useBgFill="1">
        <p:nvSpPr>
          <p:cNvPr id="73" name="Rectangle 72">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771132" y="2091263"/>
            <a:ext cx="8649738" cy="2590800"/>
          </a:xfrm>
        </p:spPr>
        <p:txBody>
          <a:bodyPr>
            <a:noAutofit/>
          </a:bodyPr>
          <a:lstStyle/>
          <a:p>
            <a:pPr marL="0" marR="0">
              <a:lnSpc>
                <a:spcPct val="107000"/>
              </a:lnSpc>
              <a:spcBef>
                <a:spcPts val="0"/>
              </a:spcBef>
              <a:spcAft>
                <a:spcPts val="0"/>
              </a:spcAft>
            </a:pPr>
            <a:r>
              <a:rPr lang="en-US" sz="3200" b="1" dirty="0">
                <a:solidFill>
                  <a:srgbClr val="674EA7"/>
                </a:solidFill>
                <a:effectLst/>
                <a:latin typeface="Montserrat" panose="00000500000000000000" pitchFamily="2" charset="0"/>
                <a:ea typeface="Times New Roman" panose="02020603050405020304" pitchFamily="18" charset="0"/>
                <a:cs typeface="Times New Roman" panose="02020603050405020304" pitchFamily="18" charset="0"/>
              </a:rPr>
              <a:t>Family Engagement</a:t>
            </a:r>
            <a:r>
              <a:rPr lang="en-US" sz="3200" dirty="0">
                <a:solidFill>
                  <a:srgbClr val="674EA7"/>
                </a:solidFill>
                <a:effectLst/>
                <a:latin typeface="Montserrat" panose="00000500000000000000" pitchFamily="2" charset="0"/>
                <a:ea typeface="Times New Roman" panose="02020603050405020304" pitchFamily="18" charset="0"/>
                <a:cs typeface="Times New Roman" panose="02020603050405020304" pitchFamily="18" charset="0"/>
              </a:rPr>
              <a:t>:</a:t>
            </a:r>
            <a:r>
              <a:rPr lang="en-US" sz="3200" dirty="0">
                <a:solidFill>
                  <a:srgbClr val="351C75"/>
                </a:solidFill>
                <a:effectLst/>
                <a:latin typeface="Montserrat" panose="00000500000000000000" pitchFamily="2" charset="0"/>
                <a:ea typeface="Times New Roman" panose="02020603050405020304" pitchFamily="18" charset="0"/>
                <a:cs typeface="Times New Roman" panose="02020603050405020304" pitchFamily="18" charset="0"/>
              </a:rPr>
              <a:t> </a:t>
            </a:r>
            <a:br>
              <a:rPr lang="en-US" sz="3200" dirty="0">
                <a:solidFill>
                  <a:srgbClr val="351C75"/>
                </a:solidFill>
                <a:effectLst/>
                <a:latin typeface="Montserrat" panose="00000500000000000000" pitchFamily="2" charset="0"/>
                <a:ea typeface="Times New Roman" panose="02020603050405020304" pitchFamily="18" charset="0"/>
                <a:cs typeface="Times New Roman" panose="02020603050405020304" pitchFamily="18" charset="0"/>
              </a:rPr>
            </a:br>
            <a:r>
              <a:rPr lang="en-US" sz="3200" dirty="0">
                <a:solidFill>
                  <a:srgbClr val="351C75"/>
                </a:solidFill>
                <a:effectLst/>
                <a:latin typeface="Montserrat" panose="00000500000000000000" pitchFamily="2" charset="0"/>
                <a:ea typeface="Times New Roman" panose="02020603050405020304" pitchFamily="18" charset="0"/>
                <a:cs typeface="Times New Roman" panose="02020603050405020304" pitchFamily="18" charset="0"/>
              </a:rPr>
              <a:t>Using Mindfulness, Positive Role Modeling, and Self-Awareness to Promote Harmony </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r>
              <a:rPr lang="en-US" sz="3200" dirty="0">
                <a:solidFill>
                  <a:srgbClr val="351C75"/>
                </a:solidFill>
                <a:effectLst/>
                <a:latin typeface="Montserrat" panose="00000500000000000000" pitchFamily="2" charset="0"/>
                <a:ea typeface="Times New Roman" panose="02020603050405020304" pitchFamily="18" charset="0"/>
                <a:cs typeface="Times New Roman" panose="02020603050405020304" pitchFamily="18" charset="0"/>
              </a:rPr>
              <a:t>and Growth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771130" y="4682062"/>
            <a:ext cx="8652788" cy="457201"/>
          </a:xfrm>
        </p:spPr>
        <p:txBody>
          <a:bodyPr>
            <a:normAutofit/>
          </a:bodyPr>
          <a:lstStyle/>
          <a:p>
            <a:pPr>
              <a:spcAft>
                <a:spcPts val="600"/>
              </a:spcAft>
            </a:pPr>
            <a:r>
              <a:rPr lang="en-US" sz="1800" dirty="0"/>
              <a:t>Presented by: Dr. Luke Bossard</a:t>
            </a:r>
          </a:p>
        </p:txBody>
      </p:sp>
      <p:sp>
        <p:nvSpPr>
          <p:cNvPr id="77" name="Rectangle 76">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8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8A01F-53DC-4245-BB61-D122CE585A97}"/>
              </a:ext>
            </a:extLst>
          </p:cNvPr>
          <p:cNvSpPr>
            <a:spLocks noGrp="1"/>
          </p:cNvSpPr>
          <p:nvPr>
            <p:ph type="title"/>
          </p:nvPr>
        </p:nvSpPr>
        <p:spPr/>
        <p:txBody>
          <a:bodyPr>
            <a:normAutofit fontScale="90000"/>
          </a:bodyPr>
          <a:lstStyle/>
          <a:p>
            <a:br>
              <a:rPr lang="en-US" sz="3200" b="1" dirty="0">
                <a:effectLst/>
                <a:latin typeface="Calibri" panose="020F0502020204030204" pitchFamily="34" charset="0"/>
                <a:ea typeface="Calibri" panose="020F0502020204030204" pitchFamily="34" charset="0"/>
                <a:cs typeface="Times New Roman" panose="02020603050405020304" pitchFamily="18" charset="0"/>
              </a:rPr>
            </a:br>
            <a:r>
              <a:rPr lang="en-US" sz="3200" b="1" dirty="0">
                <a:effectLst/>
                <a:latin typeface="Calibri" panose="020F0502020204030204" pitchFamily="34" charset="0"/>
                <a:ea typeface="Calibri" panose="020F0502020204030204" pitchFamily="34" charset="0"/>
                <a:cs typeface="Times New Roman" panose="02020603050405020304" pitchFamily="18" charset="0"/>
              </a:rPr>
              <a:t>Question: How have you personally been affected by the job of not just caring for the sick COVID patients but also the team you lead?</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0D0293D-9ACD-4734-9CAD-1A46C6DE9292}"/>
              </a:ext>
            </a:extLst>
          </p:cNvPr>
          <p:cNvSpPr>
            <a:spLocks noGrp="1"/>
          </p:cNvSpPr>
          <p:nvPr>
            <p:ph idx="1"/>
          </p:nvPr>
        </p:nvSpPr>
        <p:spPr/>
        <p:txBody>
          <a:bodyPr/>
          <a:lstStyle/>
          <a:p>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“It’s stressful but </a:t>
            </a:r>
          </a:p>
          <a:p>
            <a:pPr marL="0" indent="0" algn="ctr">
              <a:buNone/>
            </a:pPr>
            <a:r>
              <a:rPr lang="en-US"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 try to </a:t>
            </a:r>
            <a:r>
              <a:rPr lang="en-US" sz="4000" i="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be positive for everyone else</a:t>
            </a:r>
            <a:r>
              <a:rPr lang="en-US" sz="40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4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1552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86C3A-6EF1-4E6F-815F-E336196CBEF1}"/>
              </a:ext>
            </a:extLst>
          </p:cNvPr>
          <p:cNvSpPr>
            <a:spLocks noGrp="1"/>
          </p:cNvSpPr>
          <p:nvPr>
            <p:ph type="title"/>
          </p:nvPr>
        </p:nvSpPr>
        <p:spPr/>
        <p:txBody>
          <a:bodyPr>
            <a:normAutofit fontScale="90000"/>
          </a:bodyPr>
          <a:lstStyle/>
          <a:p>
            <a:br>
              <a:rPr lang="en-US" sz="3600" b="1" dirty="0">
                <a:effectLst/>
                <a:latin typeface="Calibri" panose="020F0502020204030204" pitchFamily="34" charset="0"/>
                <a:ea typeface="Calibri" panose="020F0502020204030204" pitchFamily="34" charset="0"/>
                <a:cs typeface="Times New Roman" panose="02020603050405020304" pitchFamily="18" charset="0"/>
              </a:rPr>
            </a:br>
            <a:r>
              <a:rPr lang="en-US" sz="3600" b="1" dirty="0">
                <a:effectLst/>
                <a:latin typeface="Calibri" panose="020F0502020204030204" pitchFamily="34" charset="0"/>
                <a:ea typeface="Calibri" panose="020F0502020204030204" pitchFamily="34" charset="0"/>
                <a:cs typeface="Times New Roman" panose="02020603050405020304" pitchFamily="18" charset="0"/>
              </a:rPr>
              <a:t>What are some of the ways that you have coped?</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577E27B0-E9B2-4050-A6D3-5F9945EC0AAC}"/>
              </a:ext>
            </a:extLst>
          </p:cNvPr>
          <p:cNvSpPr>
            <a:spLocks noGrp="1"/>
          </p:cNvSpPr>
          <p:nvPr>
            <p:ph idx="1"/>
          </p:nvPr>
        </p:nvSpPr>
        <p:spPr/>
        <p:txBody>
          <a:bodyPr/>
          <a:lstStyle/>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 remind myself why I went into nursing. I’m a natural caretaker.” </a:t>
            </a:r>
          </a:p>
          <a:p>
            <a:pPr marL="0" indent="0">
              <a:buNone/>
            </a:pPr>
            <a:r>
              <a:rPr lang="en-US"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 am responsible for </a:t>
            </a:r>
            <a:r>
              <a:rPr lang="en-US" sz="4000" i="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taking care </a:t>
            </a:r>
            <a:r>
              <a:rPr lang="en-US" sz="3200" i="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of all </a:t>
            </a:r>
            <a:r>
              <a:rPr lang="en-US"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of my patients and all of my staff.”</a:t>
            </a:r>
          </a:p>
          <a:p>
            <a:endParaRPr lang="en-US" dirty="0"/>
          </a:p>
        </p:txBody>
      </p:sp>
    </p:spTree>
    <p:extLst>
      <p:ext uri="{BB962C8B-B14F-4D97-AF65-F5344CB8AC3E}">
        <p14:creationId xmlns:p14="http://schemas.microsoft.com/office/powerpoint/2010/main" val="64844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72392-8851-4DFC-A485-A38733AA367F}"/>
              </a:ext>
            </a:extLst>
          </p:cNvPr>
          <p:cNvSpPr>
            <a:spLocks noGrp="1"/>
          </p:cNvSpPr>
          <p:nvPr>
            <p:ph type="title"/>
          </p:nvPr>
        </p:nvSpPr>
        <p:spPr/>
        <p:txBody>
          <a:bodyPr/>
          <a:lstStyle/>
          <a:p>
            <a:r>
              <a:rPr lang="en-US" dirty="0"/>
              <a:t>Can you relate?</a:t>
            </a:r>
          </a:p>
        </p:txBody>
      </p:sp>
      <p:pic>
        <p:nvPicPr>
          <p:cNvPr id="1026" name="Picture 2" descr="The Cost of Caring | Virginia Beach, VA | 23454">
            <a:extLst>
              <a:ext uri="{FF2B5EF4-FFF2-40B4-BE49-F238E27FC236}">
                <a16:creationId xmlns:a16="http://schemas.microsoft.com/office/drawing/2014/main" id="{EBE8D467-C71C-4C81-816F-BB6CBACD9A9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9325" y="1857343"/>
            <a:ext cx="8058150" cy="4512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056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64D48-4845-4B72-A2BC-BF6D01EADD67}"/>
              </a:ext>
            </a:extLst>
          </p:cNvPr>
          <p:cNvSpPr>
            <a:spLocks noGrp="1"/>
          </p:cNvSpPr>
          <p:nvPr>
            <p:ph type="title"/>
          </p:nvPr>
        </p:nvSpPr>
        <p:spPr/>
        <p:txBody>
          <a:bodyPr>
            <a:normAutofit fontScale="90000"/>
          </a:bodyPr>
          <a:lstStyle/>
          <a:p>
            <a:r>
              <a:rPr lang="en-US" dirty="0"/>
              <a:t>What have been/what are your 3 greatest stressors as an ‘instrument of care’ </a:t>
            </a:r>
            <a:br>
              <a:rPr lang="en-US" dirty="0"/>
            </a:br>
            <a:r>
              <a:rPr lang="en-US" dirty="0"/>
              <a:t>since COVID hit?</a:t>
            </a:r>
          </a:p>
        </p:txBody>
      </p:sp>
      <p:sp>
        <p:nvSpPr>
          <p:cNvPr id="3" name="Content Placeholder 2">
            <a:extLst>
              <a:ext uri="{FF2B5EF4-FFF2-40B4-BE49-F238E27FC236}">
                <a16:creationId xmlns:a16="http://schemas.microsoft.com/office/drawing/2014/main" id="{71E07C6C-2001-4369-AF83-5E3261AAF030}"/>
              </a:ext>
            </a:extLst>
          </p:cNvPr>
          <p:cNvSpPr>
            <a:spLocks noGrp="1"/>
          </p:cNvSpPr>
          <p:nvPr>
            <p:ph idx="1"/>
          </p:nvPr>
        </p:nvSpPr>
        <p:spPr>
          <a:xfrm>
            <a:off x="1066800" y="1861203"/>
            <a:ext cx="10058400" cy="4375529"/>
          </a:xfrm>
        </p:spPr>
        <p:txBody>
          <a:bodyPr>
            <a:normAutofit fontScale="92500" lnSpcReduction="10000"/>
          </a:bodyPr>
          <a:lstStyle/>
          <a:p>
            <a:endParaRPr lang="en-US" sz="3600" dirty="0"/>
          </a:p>
          <a:p>
            <a:r>
              <a:rPr lang="en-US" sz="3600" dirty="0"/>
              <a:t>Take a moment to consider</a:t>
            </a:r>
          </a:p>
          <a:p>
            <a:r>
              <a:rPr lang="en-US" sz="3600" dirty="0"/>
              <a:t>Write them down</a:t>
            </a:r>
          </a:p>
          <a:p>
            <a:endParaRPr lang="en-US" sz="3600" dirty="0"/>
          </a:p>
          <a:p>
            <a:pPr marL="0" indent="0">
              <a:buNone/>
            </a:pPr>
            <a:endParaRPr lang="en-US" sz="3600" dirty="0"/>
          </a:p>
          <a:p>
            <a:endParaRPr lang="en-US" sz="3600" dirty="0"/>
          </a:p>
          <a:p>
            <a:r>
              <a:rPr lang="en-US" sz="3600" dirty="0"/>
              <a:t>If you are willing, share them in the chat</a:t>
            </a:r>
          </a:p>
        </p:txBody>
      </p:sp>
      <p:pic>
        <p:nvPicPr>
          <p:cNvPr id="2052" name="Picture 4" descr="Write It Down | 8 Ways to Keep Your Cool (and 1 Thing to Do If You Lose It)  | POPSUGAR Family Photo 7">
            <a:extLst>
              <a:ext uri="{FF2B5EF4-FFF2-40B4-BE49-F238E27FC236}">
                <a16:creationId xmlns:a16="http://schemas.microsoft.com/office/drawing/2014/main" id="{118DCA75-6A2C-4306-93B0-362A73CA2C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8254" y="3606915"/>
            <a:ext cx="2279728" cy="1724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42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1000"/>
                                        <p:tgtEl>
                                          <p:spTgt spid="2052"/>
                                        </p:tgtEl>
                                      </p:cBhvr>
                                    </p:animEffect>
                                    <p:anim calcmode="lin" valueType="num">
                                      <p:cBhvr>
                                        <p:cTn id="22" dur="1000" fill="hold"/>
                                        <p:tgtEl>
                                          <p:spTgt spid="2052"/>
                                        </p:tgtEl>
                                        <p:attrNameLst>
                                          <p:attrName>ppt_x</p:attrName>
                                        </p:attrNameLst>
                                      </p:cBhvr>
                                      <p:tavLst>
                                        <p:tav tm="0">
                                          <p:val>
                                            <p:strVal val="#ppt_x"/>
                                          </p:val>
                                        </p:tav>
                                        <p:tav tm="100000">
                                          <p:val>
                                            <p:strVal val="#ppt_x"/>
                                          </p:val>
                                        </p:tav>
                                      </p:tavLst>
                                    </p:anim>
                                    <p:anim calcmode="lin" valueType="num">
                                      <p:cBhvr>
                                        <p:cTn id="23"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79EE5-2652-4DF9-B04D-E3FD754DA268}"/>
              </a:ext>
            </a:extLst>
          </p:cNvPr>
          <p:cNvSpPr>
            <a:spLocks noGrp="1"/>
          </p:cNvSpPr>
          <p:nvPr>
            <p:ph type="title"/>
          </p:nvPr>
        </p:nvSpPr>
        <p:spPr/>
        <p:txBody>
          <a:bodyPr/>
          <a:lstStyle/>
          <a:p>
            <a:r>
              <a:rPr lang="en-US" dirty="0"/>
              <a:t>Family Distress and Fatigue</a:t>
            </a:r>
          </a:p>
        </p:txBody>
      </p:sp>
      <p:pic>
        <p:nvPicPr>
          <p:cNvPr id="3074" name="Picture 2" descr="Broken Families Lead to Child Murder Tragedies | Be Korea-savvy">
            <a:extLst>
              <a:ext uri="{FF2B5EF4-FFF2-40B4-BE49-F238E27FC236}">
                <a16:creationId xmlns:a16="http://schemas.microsoft.com/office/drawing/2014/main" id="{2CB86DA0-912F-4F66-96BB-B02C0D02D3D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33800" y="2340995"/>
            <a:ext cx="4438650" cy="3170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154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47F2B-CF51-48B2-9563-7017E6884F53}"/>
              </a:ext>
            </a:extLst>
          </p:cNvPr>
          <p:cNvSpPr>
            <a:spLocks noGrp="1"/>
          </p:cNvSpPr>
          <p:nvPr>
            <p:ph type="title"/>
          </p:nvPr>
        </p:nvSpPr>
        <p:spPr/>
        <p:txBody>
          <a:bodyPr/>
          <a:lstStyle/>
          <a:p>
            <a:r>
              <a:rPr lang="en-US" dirty="0"/>
              <a:t>Your turn…</a:t>
            </a:r>
          </a:p>
        </p:txBody>
      </p:sp>
      <p:sp>
        <p:nvSpPr>
          <p:cNvPr id="3" name="Content Placeholder 2">
            <a:extLst>
              <a:ext uri="{FF2B5EF4-FFF2-40B4-BE49-F238E27FC236}">
                <a16:creationId xmlns:a16="http://schemas.microsoft.com/office/drawing/2014/main" id="{00917F11-E85F-435F-8E91-A2620E0C2779}"/>
              </a:ext>
            </a:extLst>
          </p:cNvPr>
          <p:cNvSpPr>
            <a:spLocks noGrp="1"/>
          </p:cNvSpPr>
          <p:nvPr>
            <p:ph idx="1"/>
          </p:nvPr>
        </p:nvSpPr>
        <p:spPr/>
        <p:txBody>
          <a:bodyPr>
            <a:normAutofit/>
          </a:bodyPr>
          <a:lstStyle/>
          <a:p>
            <a:pPr marL="0" indent="0" algn="ctr">
              <a:buNone/>
            </a:pPr>
            <a:r>
              <a:rPr lang="en-US" sz="3600" dirty="0">
                <a:solidFill>
                  <a:schemeClr val="accent5">
                    <a:lumMod val="50000"/>
                  </a:schemeClr>
                </a:solidFill>
                <a:latin typeface="Bookman Old Style" panose="02050604050505020204" pitchFamily="18" charset="0"/>
              </a:rPr>
              <a:t>How have you seen</a:t>
            </a:r>
          </a:p>
          <a:p>
            <a:pPr marL="0" indent="0" algn="ctr">
              <a:buNone/>
            </a:pPr>
            <a:r>
              <a:rPr lang="en-US" sz="3600" dirty="0">
                <a:solidFill>
                  <a:schemeClr val="accent5">
                    <a:lumMod val="50000"/>
                  </a:schemeClr>
                </a:solidFill>
                <a:latin typeface="Bookman Old Style" panose="02050604050505020204" pitchFamily="18" charset="0"/>
              </a:rPr>
              <a:t>the impact of COVID </a:t>
            </a:r>
          </a:p>
          <a:p>
            <a:pPr marL="0" indent="0" algn="ctr">
              <a:buNone/>
            </a:pPr>
            <a:r>
              <a:rPr lang="en-US" sz="3600" dirty="0">
                <a:solidFill>
                  <a:schemeClr val="accent5">
                    <a:lumMod val="50000"/>
                  </a:schemeClr>
                </a:solidFill>
                <a:latin typeface="Bookman Old Style" panose="02050604050505020204" pitchFamily="18" charset="0"/>
              </a:rPr>
              <a:t>on the families with </a:t>
            </a:r>
          </a:p>
          <a:p>
            <a:pPr marL="0" indent="0" algn="ctr">
              <a:buNone/>
            </a:pPr>
            <a:r>
              <a:rPr lang="en-US" sz="3600" dirty="0">
                <a:solidFill>
                  <a:schemeClr val="accent5">
                    <a:lumMod val="50000"/>
                  </a:schemeClr>
                </a:solidFill>
                <a:latin typeface="Bookman Old Style" panose="02050604050505020204" pitchFamily="18" charset="0"/>
              </a:rPr>
              <a:t>whom you work?</a:t>
            </a:r>
          </a:p>
        </p:txBody>
      </p:sp>
    </p:spTree>
    <p:extLst>
      <p:ext uri="{BB962C8B-B14F-4D97-AF65-F5344CB8AC3E}">
        <p14:creationId xmlns:p14="http://schemas.microsoft.com/office/powerpoint/2010/main" val="141300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851AC-FC14-4910-A342-F9B69FA018D2}"/>
              </a:ext>
            </a:extLst>
          </p:cNvPr>
          <p:cNvSpPr>
            <a:spLocks noGrp="1"/>
          </p:cNvSpPr>
          <p:nvPr>
            <p:ph type="title"/>
          </p:nvPr>
        </p:nvSpPr>
        <p:spPr/>
        <p:txBody>
          <a:bodyPr/>
          <a:lstStyle/>
          <a:p>
            <a:r>
              <a:rPr lang="en-US" dirty="0"/>
              <a:t>A way forward…</a:t>
            </a:r>
          </a:p>
        </p:txBody>
      </p:sp>
      <p:sp>
        <p:nvSpPr>
          <p:cNvPr id="4" name="Content Placeholder 3">
            <a:extLst>
              <a:ext uri="{FF2B5EF4-FFF2-40B4-BE49-F238E27FC236}">
                <a16:creationId xmlns:a16="http://schemas.microsoft.com/office/drawing/2014/main" id="{EF6BD564-E592-4CDD-A319-F3FAD9B05D7C}"/>
              </a:ext>
            </a:extLst>
          </p:cNvPr>
          <p:cNvSpPr>
            <a:spLocks noGrp="1"/>
          </p:cNvSpPr>
          <p:nvPr>
            <p:ph idx="1"/>
          </p:nvPr>
        </p:nvSpPr>
        <p:spPr/>
        <p:txBody>
          <a:bodyPr/>
          <a:lstStyle/>
          <a:p>
            <a:pPr marL="0" indent="0">
              <a:buNone/>
            </a:pPr>
            <a:endParaRPr lang="en-US" dirty="0"/>
          </a:p>
          <a:p>
            <a:pPr marL="0" indent="0" algn="ctr">
              <a:buNone/>
            </a:pPr>
            <a:r>
              <a:rPr lang="en-US" sz="4400" dirty="0">
                <a:solidFill>
                  <a:schemeClr val="accent5">
                    <a:lumMod val="50000"/>
                  </a:schemeClr>
                </a:solidFill>
                <a:latin typeface="Candara Light" panose="020E0502030303020204" pitchFamily="34" charset="0"/>
              </a:rPr>
              <a:t>Build Resiliency </a:t>
            </a:r>
          </a:p>
          <a:p>
            <a:pPr marL="0" indent="0" algn="ctr">
              <a:buNone/>
            </a:pPr>
            <a:r>
              <a:rPr lang="en-US" sz="4400" dirty="0">
                <a:solidFill>
                  <a:schemeClr val="accent5">
                    <a:lumMod val="50000"/>
                  </a:schemeClr>
                </a:solidFill>
                <a:latin typeface="Candara Light" panose="020E0502030303020204" pitchFamily="34" charset="0"/>
              </a:rPr>
              <a:t>&amp; </a:t>
            </a:r>
          </a:p>
          <a:p>
            <a:pPr marL="0" indent="0" algn="ctr">
              <a:buNone/>
            </a:pPr>
            <a:r>
              <a:rPr lang="en-US" sz="4400" dirty="0">
                <a:solidFill>
                  <a:schemeClr val="accent5">
                    <a:lumMod val="50000"/>
                  </a:schemeClr>
                </a:solidFill>
                <a:latin typeface="Candara Light" panose="020E0502030303020204" pitchFamily="34" charset="0"/>
              </a:rPr>
              <a:t>Make Meaning-Making the Habit</a:t>
            </a:r>
          </a:p>
        </p:txBody>
      </p:sp>
    </p:spTree>
    <p:extLst>
      <p:ext uri="{BB962C8B-B14F-4D97-AF65-F5344CB8AC3E}">
        <p14:creationId xmlns:p14="http://schemas.microsoft.com/office/powerpoint/2010/main" val="306698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500"/>
                                        <p:tgtEl>
                                          <p:spTgt spid="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1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B53F5-22F9-461E-952B-133C52742351}"/>
              </a:ext>
            </a:extLst>
          </p:cNvPr>
          <p:cNvSpPr>
            <a:spLocks noGrp="1"/>
          </p:cNvSpPr>
          <p:nvPr>
            <p:ph type="title"/>
          </p:nvPr>
        </p:nvSpPr>
        <p:spPr/>
        <p:txBody>
          <a:bodyPr/>
          <a:lstStyle/>
          <a:p>
            <a:r>
              <a:rPr lang="en-US" dirty="0"/>
              <a:t>Back to ‘Building Resiliency’</a:t>
            </a:r>
          </a:p>
        </p:txBody>
      </p:sp>
      <p:sp>
        <p:nvSpPr>
          <p:cNvPr id="3" name="Content Placeholder 2">
            <a:extLst>
              <a:ext uri="{FF2B5EF4-FFF2-40B4-BE49-F238E27FC236}">
                <a16:creationId xmlns:a16="http://schemas.microsoft.com/office/drawing/2014/main" id="{6C2610BE-8A4C-447F-811C-5CDD2F590349}"/>
              </a:ext>
            </a:extLst>
          </p:cNvPr>
          <p:cNvSpPr>
            <a:spLocks noGrp="1"/>
          </p:cNvSpPr>
          <p:nvPr>
            <p:ph idx="1"/>
          </p:nvPr>
        </p:nvSpPr>
        <p:spPr>
          <a:xfrm>
            <a:off x="1001225" y="2103119"/>
            <a:ext cx="10000149" cy="3869467"/>
          </a:xfrm>
        </p:spPr>
        <p:txBody>
          <a:bodyPr/>
          <a:lstStyle/>
          <a:p>
            <a:r>
              <a:rPr lang="en-US" sz="2000" b="1" i="0" dirty="0">
                <a:solidFill>
                  <a:srgbClr val="000000"/>
                </a:solidFill>
                <a:effectLst/>
                <a:latin typeface="Arnhem"/>
              </a:rPr>
              <a:t>Astronaut Christina Koch</a:t>
            </a:r>
          </a:p>
          <a:p>
            <a:r>
              <a:rPr lang="en-US" b="0" i="0" dirty="0">
                <a:solidFill>
                  <a:srgbClr val="343C40"/>
                </a:solidFill>
                <a:effectLst/>
                <a:latin typeface="Arnhem"/>
              </a:rPr>
              <a:t>She spent a record 11 months in space, </a:t>
            </a:r>
          </a:p>
          <a:p>
            <a:pPr marL="0" indent="0">
              <a:buNone/>
            </a:pPr>
            <a:r>
              <a:rPr lang="en-US" dirty="0">
                <a:solidFill>
                  <a:srgbClr val="343C40"/>
                </a:solidFill>
                <a:latin typeface="Arnhem"/>
              </a:rPr>
              <a:t>    </a:t>
            </a:r>
            <a:r>
              <a:rPr lang="en-US" b="0" i="0" dirty="0">
                <a:solidFill>
                  <a:srgbClr val="343C40"/>
                </a:solidFill>
                <a:effectLst/>
                <a:latin typeface="Arnhem"/>
              </a:rPr>
              <a:t>the longest spaceflight of any woman.</a:t>
            </a:r>
          </a:p>
          <a:p>
            <a:pPr marL="0" indent="0">
              <a:buNone/>
            </a:pPr>
            <a:endParaRPr lang="en-US" dirty="0">
              <a:solidFill>
                <a:srgbClr val="343C40"/>
              </a:solidFill>
              <a:latin typeface="Arnhem"/>
            </a:endParaRPr>
          </a:p>
          <a:p>
            <a:pPr marL="0" indent="0">
              <a:buNone/>
            </a:pPr>
            <a:endParaRPr lang="en-US" dirty="0">
              <a:solidFill>
                <a:srgbClr val="343C40"/>
              </a:solidFill>
              <a:latin typeface="Arnhem"/>
            </a:endParaRPr>
          </a:p>
          <a:p>
            <a:pPr marL="0" indent="0">
              <a:buNone/>
            </a:pPr>
            <a:endParaRPr lang="en-US" dirty="0">
              <a:solidFill>
                <a:srgbClr val="343C40"/>
              </a:solidFill>
              <a:latin typeface="Arnhem"/>
            </a:endParaRPr>
          </a:p>
          <a:p>
            <a:pPr marL="0" indent="0">
              <a:buNone/>
            </a:pPr>
            <a:endParaRPr lang="en-US" dirty="0">
              <a:solidFill>
                <a:srgbClr val="343C40"/>
              </a:solidFill>
              <a:latin typeface="Arnhem"/>
            </a:endParaRPr>
          </a:p>
          <a:p>
            <a:pPr marL="0" indent="0">
              <a:buNone/>
            </a:pPr>
            <a:endParaRPr lang="en-US" dirty="0">
              <a:solidFill>
                <a:srgbClr val="343C40"/>
              </a:solidFill>
              <a:latin typeface="Arnhem"/>
            </a:endParaRPr>
          </a:p>
          <a:p>
            <a:pPr marL="0" indent="0">
              <a:buNone/>
            </a:pPr>
            <a:endParaRPr lang="en-US" dirty="0"/>
          </a:p>
        </p:txBody>
      </p:sp>
      <p:pic>
        <p:nvPicPr>
          <p:cNvPr id="9220" name="Picture 4" descr="NASA astronaut Christina Koch to set record for longest a woman has spent  in space- Technology News, Firstpost">
            <a:extLst>
              <a:ext uri="{FF2B5EF4-FFF2-40B4-BE49-F238E27FC236}">
                <a16:creationId xmlns:a16="http://schemas.microsoft.com/office/drawing/2014/main" id="{D5F01A5B-5D2B-4943-AE10-4422B1C7BA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5972" y="2505074"/>
            <a:ext cx="3636978" cy="27242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87911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A41B8-EEF3-4FBE-8C93-CD3783462F9C}"/>
              </a:ext>
            </a:extLst>
          </p:cNvPr>
          <p:cNvSpPr>
            <a:spLocks noGrp="1"/>
          </p:cNvSpPr>
          <p:nvPr>
            <p:ph type="title"/>
          </p:nvPr>
        </p:nvSpPr>
        <p:spPr/>
        <p:txBody>
          <a:bodyPr/>
          <a:lstStyle/>
          <a:p>
            <a:r>
              <a:rPr lang="en-US" dirty="0"/>
              <a:t>Lessons she learned…</a:t>
            </a:r>
          </a:p>
        </p:txBody>
      </p:sp>
      <p:sp>
        <p:nvSpPr>
          <p:cNvPr id="3" name="Content Placeholder 2">
            <a:extLst>
              <a:ext uri="{FF2B5EF4-FFF2-40B4-BE49-F238E27FC236}">
                <a16:creationId xmlns:a16="http://schemas.microsoft.com/office/drawing/2014/main" id="{95039509-8FF7-449C-9501-6531F587CE72}"/>
              </a:ext>
            </a:extLst>
          </p:cNvPr>
          <p:cNvSpPr>
            <a:spLocks noGrp="1"/>
          </p:cNvSpPr>
          <p:nvPr>
            <p:ph idx="1"/>
          </p:nvPr>
        </p:nvSpPr>
        <p:spPr/>
        <p:txBody>
          <a:bodyPr>
            <a:noAutofit/>
          </a:bodyPr>
          <a:lstStyle/>
          <a:p>
            <a:r>
              <a:rPr lang="en-US" sz="2800" dirty="0">
                <a:latin typeface="+mj-lt"/>
              </a:rPr>
              <a:t>#1 </a:t>
            </a:r>
            <a:r>
              <a:rPr lang="en-US" sz="2800" b="0" i="0" dirty="0">
                <a:solidFill>
                  <a:srgbClr val="343C40"/>
                </a:solidFill>
                <a:effectLst/>
                <a:latin typeface="+mj-lt"/>
              </a:rPr>
              <a:t>“The biggest one that I think about is </a:t>
            </a:r>
            <a:r>
              <a:rPr lang="en-US" sz="3600" b="0" i="0" dirty="0">
                <a:solidFill>
                  <a:srgbClr val="7030A0"/>
                </a:solidFill>
                <a:effectLst/>
                <a:latin typeface="+mj-lt"/>
              </a:rPr>
              <a:t>humility</a:t>
            </a:r>
            <a:r>
              <a:rPr lang="en-US" sz="2800" b="0" i="0" dirty="0">
                <a:solidFill>
                  <a:srgbClr val="343C40"/>
                </a:solidFill>
                <a:effectLst/>
                <a:latin typeface="+mj-lt"/>
              </a:rPr>
              <a:t>.“</a:t>
            </a:r>
          </a:p>
          <a:p>
            <a:pPr lvl="1"/>
            <a:r>
              <a:rPr lang="en-US" sz="2800" b="0" i="0" dirty="0">
                <a:solidFill>
                  <a:srgbClr val="343C40"/>
                </a:solidFill>
                <a:effectLst/>
                <a:latin typeface="+mj-lt"/>
              </a:rPr>
              <a:t>“Recognizing that </a:t>
            </a:r>
            <a:r>
              <a:rPr lang="en-US" sz="2800" b="0" i="0" dirty="0">
                <a:solidFill>
                  <a:srgbClr val="7030A0"/>
                </a:solidFill>
                <a:effectLst/>
                <a:latin typeface="+mj-lt"/>
              </a:rPr>
              <a:t>it's OK to ask for help, to rely on the people around you</a:t>
            </a:r>
            <a:r>
              <a:rPr lang="en-US" sz="2800" b="0" i="0" dirty="0">
                <a:solidFill>
                  <a:srgbClr val="343C40"/>
                </a:solidFill>
                <a:effectLst/>
                <a:latin typeface="+mj-lt"/>
              </a:rPr>
              <a:t>. Being humbled, to be a part of something so great, …to be working with a team of people that are so good at what they do that can overcome these amazing engineering and scientific feats. So humility and incorporating that into my day to day has been a big take away of the mission.”</a:t>
            </a:r>
            <a:endParaRPr lang="en-US" sz="2800" dirty="0">
              <a:latin typeface="+mj-lt"/>
            </a:endParaRPr>
          </a:p>
        </p:txBody>
      </p:sp>
    </p:spTree>
    <p:extLst>
      <p:ext uri="{BB962C8B-B14F-4D97-AF65-F5344CB8AC3E}">
        <p14:creationId xmlns:p14="http://schemas.microsoft.com/office/powerpoint/2010/main" val="118753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A41B8-EEF3-4FBE-8C93-CD3783462F9C}"/>
              </a:ext>
            </a:extLst>
          </p:cNvPr>
          <p:cNvSpPr>
            <a:spLocks noGrp="1"/>
          </p:cNvSpPr>
          <p:nvPr>
            <p:ph type="title"/>
          </p:nvPr>
        </p:nvSpPr>
        <p:spPr/>
        <p:txBody>
          <a:bodyPr/>
          <a:lstStyle/>
          <a:p>
            <a:r>
              <a:rPr lang="en-US" dirty="0"/>
              <a:t>Lessons she learned…</a:t>
            </a:r>
          </a:p>
        </p:txBody>
      </p:sp>
      <p:sp>
        <p:nvSpPr>
          <p:cNvPr id="3" name="Content Placeholder 2">
            <a:extLst>
              <a:ext uri="{FF2B5EF4-FFF2-40B4-BE49-F238E27FC236}">
                <a16:creationId xmlns:a16="http://schemas.microsoft.com/office/drawing/2014/main" id="{95039509-8FF7-449C-9501-6531F587CE72}"/>
              </a:ext>
            </a:extLst>
          </p:cNvPr>
          <p:cNvSpPr>
            <a:spLocks noGrp="1"/>
          </p:cNvSpPr>
          <p:nvPr>
            <p:ph idx="1"/>
          </p:nvPr>
        </p:nvSpPr>
        <p:spPr>
          <a:xfrm>
            <a:off x="1066800" y="1534160"/>
            <a:ext cx="10058400" cy="4418584"/>
          </a:xfrm>
        </p:spPr>
        <p:txBody>
          <a:bodyPr>
            <a:noAutofit/>
          </a:bodyPr>
          <a:lstStyle/>
          <a:p>
            <a:r>
              <a:rPr lang="en-US" sz="2800" dirty="0">
                <a:latin typeface="+mj-lt"/>
              </a:rPr>
              <a:t>#2 </a:t>
            </a:r>
            <a:r>
              <a:rPr lang="en-US" sz="2800" b="0" i="0" dirty="0">
                <a:solidFill>
                  <a:srgbClr val="343C40"/>
                </a:solidFill>
                <a:effectLst/>
                <a:latin typeface="+mj-lt"/>
              </a:rPr>
              <a:t>“</a:t>
            </a:r>
            <a:r>
              <a:rPr lang="en-US" sz="4000" b="0" i="0" dirty="0">
                <a:solidFill>
                  <a:srgbClr val="7030A0"/>
                </a:solidFill>
                <a:effectLst/>
                <a:latin typeface="Arnhem"/>
              </a:rPr>
              <a:t>building in resiliency</a:t>
            </a:r>
            <a:r>
              <a:rPr lang="en-US" sz="2800" b="0" i="0" dirty="0">
                <a:solidFill>
                  <a:srgbClr val="343C40"/>
                </a:solidFill>
                <a:effectLst/>
                <a:latin typeface="Arnhem"/>
              </a:rPr>
              <a:t>”</a:t>
            </a:r>
          </a:p>
          <a:p>
            <a:r>
              <a:rPr lang="en-US" sz="2400" b="0" i="0" dirty="0">
                <a:solidFill>
                  <a:srgbClr val="343C40"/>
                </a:solidFill>
                <a:effectLst/>
                <a:latin typeface="+mj-lt"/>
              </a:rPr>
              <a:t>“The human spaceflight program does a great job of this by making sure that we actually </a:t>
            </a:r>
            <a:r>
              <a:rPr lang="en-US" sz="2400" b="0" i="0" dirty="0">
                <a:solidFill>
                  <a:srgbClr val="7030A0"/>
                </a:solidFill>
                <a:effectLst/>
                <a:latin typeface="+mj-lt"/>
              </a:rPr>
              <a:t>build in margin for everything we do</a:t>
            </a:r>
            <a:r>
              <a:rPr lang="en-US" sz="2400" b="0" i="0" dirty="0">
                <a:solidFill>
                  <a:srgbClr val="343C40"/>
                </a:solidFill>
                <a:effectLst/>
                <a:latin typeface="+mj-lt"/>
              </a:rPr>
              <a:t>, even though that might mean we take a hit on efficiency, we recognize that we always have to be ready for the unexpected. We don't know when that emergency is going to come. So we need an excess of power from our solar arrays. We need an excess of energy from our crew members. We need an excess of time in our ops tempo to accommodate that. So just like this pandemic, maybe teaching us that </a:t>
            </a:r>
            <a:r>
              <a:rPr lang="en-US" sz="2400" b="0" i="0" dirty="0">
                <a:solidFill>
                  <a:srgbClr val="7030A0"/>
                </a:solidFill>
                <a:effectLst/>
                <a:latin typeface="+mj-lt"/>
              </a:rPr>
              <a:t>there is a balance between efficiency and resiliency.”</a:t>
            </a:r>
            <a:endParaRPr lang="en-US" sz="2400" dirty="0">
              <a:solidFill>
                <a:srgbClr val="7030A0"/>
              </a:solidFill>
              <a:latin typeface="+mj-lt"/>
            </a:endParaRPr>
          </a:p>
        </p:txBody>
      </p:sp>
    </p:spTree>
    <p:extLst>
      <p:ext uri="{BB962C8B-B14F-4D97-AF65-F5344CB8AC3E}">
        <p14:creationId xmlns:p14="http://schemas.microsoft.com/office/powerpoint/2010/main" val="107009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179DF-1BE5-49ED-AA96-9090CF7C72F7}"/>
              </a:ext>
            </a:extLst>
          </p:cNvPr>
          <p:cNvSpPr>
            <a:spLocks noGrp="1"/>
          </p:cNvSpPr>
          <p:nvPr>
            <p:ph type="title"/>
          </p:nvPr>
        </p:nvSpPr>
        <p:spPr/>
        <p:txBody>
          <a:bodyPr/>
          <a:lstStyle/>
          <a:p>
            <a:r>
              <a:rPr lang="en-US" dirty="0">
                <a:solidFill>
                  <a:srgbClr val="00B050"/>
                </a:solidFill>
              </a:rPr>
              <a:t>Introductions</a:t>
            </a:r>
          </a:p>
        </p:txBody>
      </p:sp>
      <p:sp>
        <p:nvSpPr>
          <p:cNvPr id="3" name="Content Placeholder 2">
            <a:extLst>
              <a:ext uri="{FF2B5EF4-FFF2-40B4-BE49-F238E27FC236}">
                <a16:creationId xmlns:a16="http://schemas.microsoft.com/office/drawing/2014/main" id="{7960B7CA-16E3-431E-9992-BCC6CBBAAC02}"/>
              </a:ext>
            </a:extLst>
          </p:cNvPr>
          <p:cNvSpPr>
            <a:spLocks noGrp="1"/>
          </p:cNvSpPr>
          <p:nvPr>
            <p:ph sz="half" idx="1"/>
          </p:nvPr>
        </p:nvSpPr>
        <p:spPr/>
        <p:txBody>
          <a:bodyPr/>
          <a:lstStyle/>
          <a:p>
            <a:r>
              <a:rPr lang="en-US" dirty="0"/>
              <a:t>Who Am I?</a:t>
            </a:r>
          </a:p>
          <a:p>
            <a:endParaRPr lang="en-US" sz="1800" dirty="0">
              <a:solidFill>
                <a:srgbClr val="351C75"/>
              </a:solidFill>
              <a:effectLst/>
              <a:latin typeface="Montserrat" panose="00000500000000000000" pitchFamily="2" charset="0"/>
              <a:ea typeface="Times New Roman" panose="02020603050405020304" pitchFamily="18" charset="0"/>
              <a:cs typeface="Times New Roman" panose="02020603050405020304" pitchFamily="18" charset="0"/>
            </a:endParaRPr>
          </a:p>
          <a:p>
            <a:r>
              <a:rPr lang="en-US" sz="1800" dirty="0">
                <a:solidFill>
                  <a:schemeClr val="accent6">
                    <a:lumMod val="50000"/>
                  </a:schemeClr>
                </a:solidFill>
                <a:effectLst/>
                <a:latin typeface="Montserrat" panose="00000500000000000000" pitchFamily="2" charset="0"/>
                <a:ea typeface="Times New Roman" panose="02020603050405020304" pitchFamily="18" charset="0"/>
                <a:cs typeface="Times New Roman" panose="02020603050405020304" pitchFamily="18" charset="0"/>
              </a:rPr>
              <a:t>Dr. Luke Bossard</a:t>
            </a:r>
            <a:endParaRPr lang="en-US" dirty="0">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a:p>
            <a:r>
              <a:rPr lang="en-US" sz="1800" dirty="0">
                <a:solidFill>
                  <a:schemeClr val="accent6">
                    <a:lumMod val="50000"/>
                  </a:schemeClr>
                </a:solidFill>
                <a:effectLst/>
                <a:latin typeface="Montserrat" panose="00000500000000000000" pitchFamily="2" charset="0"/>
                <a:ea typeface="Times New Roman" panose="02020603050405020304" pitchFamily="18" charset="0"/>
                <a:cs typeface="Times New Roman" panose="02020603050405020304" pitchFamily="18" charset="0"/>
              </a:rPr>
              <a:t>Clinical Psychologist w/ Behavioral Pediatric &amp; Family Therapy Program</a:t>
            </a:r>
            <a:endParaRPr lang="en-US" dirty="0">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a:p>
            <a:r>
              <a:rPr lang="en-US" sz="1800" dirty="0">
                <a:solidFill>
                  <a:schemeClr val="accent6">
                    <a:lumMod val="50000"/>
                  </a:schemeClr>
                </a:solidFill>
                <a:effectLst/>
                <a:latin typeface="Montserrat" panose="00000500000000000000" pitchFamily="2" charset="0"/>
                <a:ea typeface="Times New Roman" panose="02020603050405020304" pitchFamily="18" charset="0"/>
                <a:cs typeface="Times New Roman" panose="02020603050405020304" pitchFamily="18" charset="0"/>
              </a:rPr>
              <a:t>Clinical Supervisor w/ Family Service of Lincoln</a:t>
            </a:r>
          </a:p>
          <a:p>
            <a:r>
              <a:rPr lang="en-US" dirty="0">
                <a:solidFill>
                  <a:schemeClr val="accent6">
                    <a:lumMod val="50000"/>
                  </a:schemeClr>
                </a:solidFill>
                <a:latin typeface="Montserrat" panose="00000500000000000000" pitchFamily="2" charset="0"/>
                <a:ea typeface="Calibri" panose="020F0502020204030204" pitchFamily="34" charset="0"/>
                <a:cs typeface="Times New Roman" panose="02020603050405020304" pitchFamily="18" charset="0"/>
              </a:rPr>
              <a:t>Dad of 4 ranging from 14 to 4</a:t>
            </a:r>
            <a:endParaRPr lang="en-US"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9DA60776-EE7D-4ECF-B285-782DD035F4BC}"/>
              </a:ext>
            </a:extLst>
          </p:cNvPr>
          <p:cNvSpPr>
            <a:spLocks noGrp="1"/>
          </p:cNvSpPr>
          <p:nvPr>
            <p:ph sz="half" idx="2"/>
          </p:nvPr>
        </p:nvSpPr>
        <p:spPr/>
        <p:txBody>
          <a:bodyPr/>
          <a:lstStyle/>
          <a:p>
            <a:r>
              <a:rPr lang="en-US" dirty="0"/>
              <a:t>Who Are You?</a:t>
            </a:r>
          </a:p>
          <a:p>
            <a:endParaRPr lang="en-US" dirty="0"/>
          </a:p>
          <a:p>
            <a:r>
              <a:rPr lang="en-US" dirty="0">
                <a:solidFill>
                  <a:schemeClr val="accent6">
                    <a:lumMod val="50000"/>
                  </a:schemeClr>
                </a:solidFill>
                <a:latin typeface="Montserrat" panose="00000500000000000000" pitchFamily="2" charset="0"/>
              </a:rPr>
              <a:t>My assumptions:</a:t>
            </a:r>
          </a:p>
          <a:p>
            <a:r>
              <a:rPr lang="en-US" dirty="0">
                <a:solidFill>
                  <a:schemeClr val="accent6">
                    <a:lumMod val="50000"/>
                  </a:schemeClr>
                </a:solidFill>
                <a:latin typeface="Montserrat" panose="00000500000000000000" pitchFamily="2" charset="0"/>
              </a:rPr>
              <a:t>You are an ‘instrument of care’ to families</a:t>
            </a:r>
          </a:p>
          <a:p>
            <a:r>
              <a:rPr lang="en-US" dirty="0">
                <a:solidFill>
                  <a:schemeClr val="accent6">
                    <a:lumMod val="50000"/>
                  </a:schemeClr>
                </a:solidFill>
                <a:latin typeface="Montserrat" panose="00000500000000000000" pitchFamily="2" charset="0"/>
              </a:rPr>
              <a:t>You are a ‘giver of self’ to enhance others</a:t>
            </a:r>
          </a:p>
          <a:p>
            <a:r>
              <a:rPr lang="en-US" dirty="0">
                <a:solidFill>
                  <a:schemeClr val="accent6">
                    <a:lumMod val="50000"/>
                  </a:schemeClr>
                </a:solidFill>
                <a:latin typeface="Montserrat" panose="00000500000000000000" pitchFamily="2" charset="0"/>
              </a:rPr>
              <a:t>You are a mother, a father, an aunt, an uncle, a brother, a sister…</a:t>
            </a:r>
          </a:p>
          <a:p>
            <a:endParaRPr lang="en-US" dirty="0"/>
          </a:p>
        </p:txBody>
      </p:sp>
    </p:spTree>
    <p:extLst>
      <p:ext uri="{BB962C8B-B14F-4D97-AF65-F5344CB8AC3E}">
        <p14:creationId xmlns:p14="http://schemas.microsoft.com/office/powerpoint/2010/main" val="282475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1000"/>
                                        <p:tgtEl>
                                          <p:spTgt spid="4">
                                            <p:txEl>
                                              <p:pRg st="0" end="0"/>
                                            </p:txEl>
                                          </p:spTgt>
                                        </p:tgtEl>
                                      </p:cBhvr>
                                    </p:animEffect>
                                    <p:anim calcmode="lin" valueType="num">
                                      <p:cBhvr>
                                        <p:cTn id="2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500"/>
                                        <p:tgtEl>
                                          <p:spTgt spid="4">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500"/>
                                        <p:tgtEl>
                                          <p:spTgt spid="4">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57D003-765A-4A72-B3FA-0EA32867ABED}"/>
              </a:ext>
            </a:extLst>
          </p:cNvPr>
          <p:cNvSpPr>
            <a:spLocks noGrp="1"/>
          </p:cNvSpPr>
          <p:nvPr>
            <p:ph type="title"/>
          </p:nvPr>
        </p:nvSpPr>
        <p:spPr>
          <a:xfrm>
            <a:off x="1066800" y="642593"/>
            <a:ext cx="10058400" cy="2243481"/>
          </a:xfrm>
        </p:spPr>
        <p:txBody>
          <a:bodyPr>
            <a:normAutofit fontScale="90000"/>
          </a:bodyPr>
          <a:lstStyle/>
          <a:p>
            <a:pPr algn="ctr"/>
            <a:br>
              <a:rPr lang="en-US" dirty="0"/>
            </a:br>
            <a:r>
              <a:rPr lang="en-US" dirty="0"/>
              <a:t>Take a moment to compare how Astronaut Koch talked about dealing with adversity versus how the charge nurse talked about dealing with adversity.</a:t>
            </a:r>
          </a:p>
        </p:txBody>
      </p:sp>
      <p:sp>
        <p:nvSpPr>
          <p:cNvPr id="5" name="Content Placeholder 4">
            <a:extLst>
              <a:ext uri="{FF2B5EF4-FFF2-40B4-BE49-F238E27FC236}">
                <a16:creationId xmlns:a16="http://schemas.microsoft.com/office/drawing/2014/main" id="{B5F35826-85FB-4B69-8274-FCC4C6CC295A}"/>
              </a:ext>
            </a:extLst>
          </p:cNvPr>
          <p:cNvSpPr>
            <a:spLocks noGrp="1"/>
          </p:cNvSpPr>
          <p:nvPr>
            <p:ph sz="half" idx="1"/>
          </p:nvPr>
        </p:nvSpPr>
        <p:spPr>
          <a:xfrm>
            <a:off x="1066800" y="2886074"/>
            <a:ext cx="4663440" cy="2966085"/>
          </a:xfrm>
        </p:spPr>
        <p:txBody>
          <a:bodyPr/>
          <a:lstStyle/>
          <a:p>
            <a:pPr marL="0" indent="0">
              <a:buNone/>
            </a:pPr>
            <a:endParaRPr lang="en-US" dirty="0"/>
          </a:p>
          <a:p>
            <a:pPr marL="0" indent="0">
              <a:buNone/>
            </a:pPr>
            <a:r>
              <a:rPr lang="en-US" sz="3200" dirty="0">
                <a:solidFill>
                  <a:srgbClr val="FF0000"/>
                </a:solidFill>
              </a:rPr>
              <a:t>Who is more likely to experience burnout? Why?</a:t>
            </a:r>
          </a:p>
        </p:txBody>
      </p:sp>
      <p:sp>
        <p:nvSpPr>
          <p:cNvPr id="6" name="Content Placeholder 5">
            <a:extLst>
              <a:ext uri="{FF2B5EF4-FFF2-40B4-BE49-F238E27FC236}">
                <a16:creationId xmlns:a16="http://schemas.microsoft.com/office/drawing/2014/main" id="{FC503A71-D266-4312-B453-35605CF46D4C}"/>
              </a:ext>
            </a:extLst>
          </p:cNvPr>
          <p:cNvSpPr>
            <a:spLocks noGrp="1"/>
          </p:cNvSpPr>
          <p:nvPr>
            <p:ph sz="half" idx="2"/>
          </p:nvPr>
        </p:nvSpPr>
        <p:spPr>
          <a:xfrm>
            <a:off x="6461760" y="2886074"/>
            <a:ext cx="4663440" cy="2966086"/>
          </a:xfrm>
        </p:spPr>
        <p:txBody>
          <a:bodyPr/>
          <a:lstStyle/>
          <a:p>
            <a:pPr marL="0" indent="0">
              <a:buNone/>
            </a:pPr>
            <a:endParaRPr lang="en-US" dirty="0"/>
          </a:p>
          <a:p>
            <a:pPr marL="0" indent="0">
              <a:buNone/>
            </a:pPr>
            <a:r>
              <a:rPr lang="en-US" sz="3200" dirty="0">
                <a:solidFill>
                  <a:schemeClr val="accent5">
                    <a:lumMod val="75000"/>
                  </a:schemeClr>
                </a:solidFill>
              </a:rPr>
              <a:t>Who will likely persist in the face of distress? Why?</a:t>
            </a:r>
          </a:p>
        </p:txBody>
      </p:sp>
    </p:spTree>
    <p:extLst>
      <p:ext uri="{BB962C8B-B14F-4D97-AF65-F5344CB8AC3E}">
        <p14:creationId xmlns:p14="http://schemas.microsoft.com/office/powerpoint/2010/main" val="96830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AE8D9-CDCA-4851-8AF8-C1472804C930}"/>
              </a:ext>
            </a:extLst>
          </p:cNvPr>
          <p:cNvSpPr>
            <a:spLocks noGrp="1"/>
          </p:cNvSpPr>
          <p:nvPr>
            <p:ph type="title"/>
          </p:nvPr>
        </p:nvSpPr>
        <p:spPr>
          <a:xfrm>
            <a:off x="1066800" y="642594"/>
            <a:ext cx="10058400" cy="1003326"/>
          </a:xfrm>
        </p:spPr>
        <p:txBody>
          <a:bodyPr>
            <a:normAutofit fontScale="90000"/>
          </a:bodyPr>
          <a:lstStyle/>
          <a:p>
            <a:br>
              <a:rPr lang="en-US" dirty="0"/>
            </a:br>
            <a:r>
              <a:rPr lang="en-US" dirty="0"/>
              <a:t>Practice ‘</a:t>
            </a:r>
            <a:r>
              <a:rPr lang="en-US" dirty="0">
                <a:solidFill>
                  <a:srgbClr val="7030A0"/>
                </a:solidFill>
              </a:rPr>
              <a:t>Lived Self-Care</a:t>
            </a:r>
            <a:r>
              <a:rPr lang="en-US" dirty="0"/>
              <a:t>’</a:t>
            </a:r>
            <a:br>
              <a:rPr lang="en-US" dirty="0"/>
            </a:br>
            <a:r>
              <a:rPr lang="en-US" dirty="0"/>
              <a:t>- </a:t>
            </a:r>
            <a:r>
              <a:rPr lang="en-US" sz="1900" dirty="0">
                <a:solidFill>
                  <a:srgbClr val="1D2228"/>
                </a:solidFill>
                <a:effectLst/>
                <a:latin typeface="Segoe UI" panose="020B0502040204020203" pitchFamily="34" charset="0"/>
                <a:ea typeface="Calibri" panose="020F0502020204030204" pitchFamily="34" charset="0"/>
                <a:cs typeface="Times New Roman" panose="02020603050405020304" pitchFamily="18" charset="0"/>
              </a:rPr>
              <a:t>Self-initiated ongoing practice of taking an </a:t>
            </a:r>
            <a:r>
              <a:rPr lang="en-US" sz="1900" i="1" dirty="0">
                <a:solidFill>
                  <a:srgbClr val="1D2228"/>
                </a:solidFill>
                <a:effectLst/>
                <a:latin typeface="Segoe UI" panose="020B0502040204020203" pitchFamily="34" charset="0"/>
                <a:ea typeface="Calibri" panose="020F0502020204030204" pitchFamily="34" charset="0"/>
                <a:cs typeface="Times New Roman" panose="02020603050405020304" pitchFamily="18" charset="0"/>
              </a:rPr>
              <a:t>active role in protecting </a:t>
            </a:r>
            <a:r>
              <a:rPr lang="en-US" sz="1900" dirty="0">
                <a:solidFill>
                  <a:srgbClr val="1D2228"/>
                </a:solidFill>
                <a:effectLst/>
                <a:latin typeface="Segoe UI" panose="020B0502040204020203" pitchFamily="34" charset="0"/>
                <a:ea typeface="Calibri" panose="020F0502020204030204" pitchFamily="34" charset="0"/>
                <a:cs typeface="Times New Roman" panose="02020603050405020304" pitchFamily="18" charset="0"/>
              </a:rPr>
              <a:t>one’s well-being and happiness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8AE82BD0-0A28-48D8-A9F8-73842A83B2D8}"/>
              </a:ext>
            </a:extLst>
          </p:cNvPr>
          <p:cNvSpPr>
            <a:spLocks noGrp="1"/>
          </p:cNvSpPr>
          <p:nvPr>
            <p:ph type="body" idx="1"/>
          </p:nvPr>
        </p:nvSpPr>
        <p:spPr>
          <a:xfrm>
            <a:off x="1069848" y="1534160"/>
            <a:ext cx="4663440" cy="540174"/>
          </a:xfrm>
        </p:spPr>
        <p:txBody>
          <a:bodyPr/>
          <a:lstStyle/>
          <a:p>
            <a:r>
              <a:rPr lang="en-US" dirty="0"/>
              <a:t>Ideas for Therapists/Givers of Care</a:t>
            </a:r>
          </a:p>
        </p:txBody>
      </p:sp>
      <p:sp>
        <p:nvSpPr>
          <p:cNvPr id="4" name="Content Placeholder 3">
            <a:extLst>
              <a:ext uri="{FF2B5EF4-FFF2-40B4-BE49-F238E27FC236}">
                <a16:creationId xmlns:a16="http://schemas.microsoft.com/office/drawing/2014/main" id="{03F51C11-0F47-4BDC-BA9F-BF1267F8032B}"/>
              </a:ext>
            </a:extLst>
          </p:cNvPr>
          <p:cNvSpPr>
            <a:spLocks noGrp="1"/>
          </p:cNvSpPr>
          <p:nvPr>
            <p:ph sz="half" idx="2"/>
          </p:nvPr>
        </p:nvSpPr>
        <p:spPr>
          <a:xfrm>
            <a:off x="1069848" y="2074334"/>
            <a:ext cx="4663440" cy="3881963"/>
          </a:xfrm>
        </p:spPr>
        <p:txBody>
          <a:bodyPr>
            <a:normAutofit fontScale="92500" lnSpcReduction="20000"/>
          </a:bodyPr>
          <a:lstStyle/>
          <a:p>
            <a:pPr marL="342900" marR="0" lvl="0" indent="-342900">
              <a:lnSpc>
                <a:spcPct val="107000"/>
              </a:lnSpc>
              <a:spcBef>
                <a:spcPts val="0"/>
              </a:spcBef>
              <a:spcAft>
                <a:spcPts val="0"/>
              </a:spcAft>
              <a:buFont typeface="+mj-lt"/>
              <a:buAutoNum type="arabicParenR"/>
            </a:pPr>
            <a:r>
              <a:rPr lang="en-US" sz="1500" dirty="0">
                <a:solidFill>
                  <a:srgbClr val="1D2228"/>
                </a:solidFill>
                <a:effectLst/>
                <a:latin typeface="Cambria" panose="02040503050406030204" pitchFamily="18" charset="0"/>
                <a:ea typeface="Cambria" panose="02040503050406030204" pitchFamily="18" charset="0"/>
                <a:cs typeface="Times New Roman" panose="02020603050405020304" pitchFamily="18" charset="0"/>
              </a:rPr>
              <a:t>Set boundaries </a:t>
            </a:r>
            <a:endParaRPr lang="en-US" sz="15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500" dirty="0">
                <a:solidFill>
                  <a:srgbClr val="1D2228"/>
                </a:solidFill>
                <a:effectLst/>
                <a:latin typeface="Cambria" panose="02040503050406030204" pitchFamily="18" charset="0"/>
                <a:ea typeface="Cambria" panose="02040503050406030204" pitchFamily="18" charset="0"/>
                <a:cs typeface="Times New Roman" panose="02020603050405020304" pitchFamily="18" charset="0"/>
              </a:rPr>
              <a:t>Sustain healthy escapes (i.e., breaks at the office, days off from the office)</a:t>
            </a:r>
            <a:endParaRPr lang="en-US" sz="15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500" dirty="0">
                <a:solidFill>
                  <a:srgbClr val="1D2228"/>
                </a:solidFill>
                <a:effectLst/>
                <a:latin typeface="Cambria" panose="02040503050406030204" pitchFamily="18" charset="0"/>
                <a:ea typeface="Cambria" panose="02040503050406030204" pitchFamily="18" charset="0"/>
                <a:cs typeface="Times New Roman" panose="02020603050405020304" pitchFamily="18" charset="0"/>
              </a:rPr>
              <a:t>Create a Flourishing Environment (i.e., enliven your office)</a:t>
            </a:r>
            <a:endParaRPr lang="en-US" sz="15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500" dirty="0">
                <a:solidFill>
                  <a:srgbClr val="1D2228"/>
                </a:solidFill>
                <a:effectLst/>
                <a:latin typeface="Cambria" panose="02040503050406030204" pitchFamily="18" charset="0"/>
                <a:ea typeface="Cambria" panose="02040503050406030204" pitchFamily="18" charset="0"/>
                <a:cs typeface="Times New Roman" panose="02020603050405020304" pitchFamily="18" charset="0"/>
              </a:rPr>
              <a:t>Make time for self-care! (i.e., exercise)</a:t>
            </a:r>
            <a:endParaRPr lang="en-US" sz="15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500" dirty="0">
                <a:solidFill>
                  <a:srgbClr val="1D2228"/>
                </a:solidFill>
                <a:effectLst/>
                <a:latin typeface="Cambria" panose="02040503050406030204" pitchFamily="18" charset="0"/>
                <a:ea typeface="Cambria" panose="02040503050406030204" pitchFamily="18" charset="0"/>
                <a:cs typeface="Times New Roman" panose="02020603050405020304" pitchFamily="18" charset="0"/>
              </a:rPr>
              <a:t>Notice, value, and respond to our own needs as generously as you attend to others’ needs. Put it on the calendar</a:t>
            </a:r>
            <a:endParaRPr lang="en-US" sz="15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500" dirty="0">
                <a:solidFill>
                  <a:srgbClr val="1D2228"/>
                </a:solidFill>
                <a:latin typeface="Cambria" panose="02040503050406030204" pitchFamily="18" charset="0"/>
                <a:ea typeface="Cambria" panose="02040503050406030204" pitchFamily="18" charset="0"/>
                <a:cs typeface="Times New Roman" panose="02020603050405020304" pitchFamily="18" charset="0"/>
              </a:rPr>
              <a:t>R</a:t>
            </a:r>
            <a:r>
              <a:rPr lang="en-US" sz="1500" dirty="0">
                <a:solidFill>
                  <a:srgbClr val="1D2228"/>
                </a:solidFill>
                <a:effectLst/>
                <a:latin typeface="Cambria" panose="02040503050406030204" pitchFamily="18" charset="0"/>
                <a:ea typeface="Cambria" panose="02040503050406030204" pitchFamily="18" charset="0"/>
                <a:cs typeface="Times New Roman" panose="02020603050405020304" pitchFamily="18" charset="0"/>
              </a:rPr>
              <a:t>esonate with your mission (i.e., connect to hope and optimism)</a:t>
            </a:r>
            <a:endParaRPr lang="en-US" sz="15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500" dirty="0">
                <a:solidFill>
                  <a:srgbClr val="1D2228"/>
                </a:solidFill>
                <a:effectLst/>
                <a:latin typeface="Cambria" panose="02040503050406030204" pitchFamily="18" charset="0"/>
                <a:ea typeface="Cambria" panose="02040503050406030204" pitchFamily="18" charset="0"/>
                <a:cs typeface="Times New Roman" panose="02020603050405020304" pitchFamily="18" charset="0"/>
              </a:rPr>
              <a:t>Foster creativity and growth</a:t>
            </a:r>
            <a:endParaRPr lang="en-US" sz="15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500" dirty="0">
                <a:solidFill>
                  <a:srgbClr val="1D2228"/>
                </a:solidFill>
                <a:effectLst/>
                <a:latin typeface="Cambria" panose="02040503050406030204" pitchFamily="18" charset="0"/>
                <a:ea typeface="Cambria" panose="02040503050406030204" pitchFamily="18" charset="0"/>
                <a:cs typeface="Times New Roman" panose="02020603050405020304" pitchFamily="18" charset="0"/>
              </a:rPr>
              <a:t>‘Professional Greenhouse’- learning environment where growth is encouraged</a:t>
            </a:r>
            <a:endParaRPr lang="en-US" sz="15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500" dirty="0">
                <a:solidFill>
                  <a:srgbClr val="1D2228"/>
                </a:solidFill>
                <a:effectLst/>
                <a:latin typeface="Cambria" panose="02040503050406030204" pitchFamily="18" charset="0"/>
                <a:ea typeface="Cambria" panose="02040503050406030204" pitchFamily="18" charset="0"/>
                <a:cs typeface="Times New Roman" panose="02020603050405020304" pitchFamily="18" charset="0"/>
              </a:rPr>
              <a:t>‘Play’ at work and outside of work</a:t>
            </a:r>
            <a:endParaRPr lang="en-US" sz="1500" dirty="0">
              <a:effectLst/>
              <a:latin typeface="Cambria" panose="02040503050406030204" pitchFamily="18" charset="0"/>
              <a:ea typeface="Cambria" panose="02040503050406030204" pitchFamily="18"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500" dirty="0">
                <a:solidFill>
                  <a:srgbClr val="1D2228"/>
                </a:solidFill>
                <a:effectLst/>
                <a:latin typeface="Cambria" panose="02040503050406030204" pitchFamily="18" charset="0"/>
                <a:ea typeface="Cambria" panose="02040503050406030204" pitchFamily="18" charset="0"/>
                <a:cs typeface="Times New Roman" panose="02020603050405020304" pitchFamily="18" charset="0"/>
              </a:rPr>
              <a:t>Release endorphins, improve memory, enhance coping, express joy</a:t>
            </a:r>
            <a:endParaRPr lang="en-US" sz="1500" dirty="0">
              <a:effectLst/>
              <a:latin typeface="Cambria" panose="02040503050406030204" pitchFamily="18" charset="0"/>
              <a:ea typeface="Cambria" panose="02040503050406030204" pitchFamily="18"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500" dirty="0">
                <a:solidFill>
                  <a:srgbClr val="1D2228"/>
                </a:solidFill>
                <a:effectLst/>
                <a:latin typeface="Cambria" panose="02040503050406030204" pitchFamily="18" charset="0"/>
                <a:ea typeface="Cambria" panose="02040503050406030204" pitchFamily="18" charset="0"/>
                <a:cs typeface="Times New Roman" panose="02020603050405020304" pitchFamily="18" charset="0"/>
              </a:rPr>
              <a:t>Associated with life satisfaction and well-being</a:t>
            </a:r>
            <a:endParaRPr lang="en-US" sz="1500" dirty="0">
              <a:effectLst/>
              <a:latin typeface="Cambria" panose="02040503050406030204" pitchFamily="18" charset="0"/>
              <a:ea typeface="Cambria" panose="02040503050406030204" pitchFamily="18" charset="0"/>
              <a:cs typeface="Times New Roman" panose="02020603050405020304" pitchFamily="18" charset="0"/>
            </a:endParaRPr>
          </a:p>
          <a:p>
            <a:endParaRPr lang="en-US" dirty="0"/>
          </a:p>
        </p:txBody>
      </p:sp>
      <p:sp>
        <p:nvSpPr>
          <p:cNvPr id="5" name="Text Placeholder 4">
            <a:extLst>
              <a:ext uri="{FF2B5EF4-FFF2-40B4-BE49-F238E27FC236}">
                <a16:creationId xmlns:a16="http://schemas.microsoft.com/office/drawing/2014/main" id="{3A558C24-1350-4FFD-98AE-A38B9862C2A7}"/>
              </a:ext>
            </a:extLst>
          </p:cNvPr>
          <p:cNvSpPr>
            <a:spLocks noGrp="1"/>
          </p:cNvSpPr>
          <p:nvPr>
            <p:ph type="body" sz="quarter" idx="3"/>
          </p:nvPr>
        </p:nvSpPr>
        <p:spPr>
          <a:xfrm>
            <a:off x="6458712" y="1534160"/>
            <a:ext cx="4663440" cy="540174"/>
          </a:xfrm>
        </p:spPr>
        <p:txBody>
          <a:bodyPr/>
          <a:lstStyle/>
          <a:p>
            <a:r>
              <a:rPr lang="en-US" dirty="0"/>
              <a:t>Ideas for Clients</a:t>
            </a:r>
          </a:p>
        </p:txBody>
      </p:sp>
      <p:sp>
        <p:nvSpPr>
          <p:cNvPr id="6" name="Content Placeholder 5">
            <a:extLst>
              <a:ext uri="{FF2B5EF4-FFF2-40B4-BE49-F238E27FC236}">
                <a16:creationId xmlns:a16="http://schemas.microsoft.com/office/drawing/2014/main" id="{70B85909-7724-472C-8C3A-85643D5C0AC4}"/>
              </a:ext>
            </a:extLst>
          </p:cNvPr>
          <p:cNvSpPr>
            <a:spLocks noGrp="1"/>
          </p:cNvSpPr>
          <p:nvPr>
            <p:ph sz="quarter" idx="4"/>
          </p:nvPr>
        </p:nvSpPr>
        <p:spPr>
          <a:xfrm>
            <a:off x="6458712" y="2074334"/>
            <a:ext cx="4663440" cy="3882646"/>
          </a:xfrm>
        </p:spPr>
        <p:txBody>
          <a:bodyPr>
            <a:normAutofit fontScale="92500" lnSpcReduction="20000"/>
          </a:bodyPr>
          <a:lstStyle/>
          <a:p>
            <a:pPr marL="342900" marR="0" lvl="0" indent="-342900">
              <a:lnSpc>
                <a:spcPct val="107000"/>
              </a:lnSpc>
              <a:spcBef>
                <a:spcPts val="0"/>
              </a:spcBef>
              <a:spcAft>
                <a:spcPts val="0"/>
              </a:spcAft>
              <a:buFont typeface="+mj-lt"/>
              <a:buAutoNum type="arabicParenR"/>
            </a:pPr>
            <a:r>
              <a:rPr lang="en-US" sz="1900" dirty="0">
                <a:solidFill>
                  <a:srgbClr val="1D2228"/>
                </a:solidFill>
                <a:effectLst/>
                <a:latin typeface="Cambria" panose="02040503050406030204" pitchFamily="18" charset="0"/>
                <a:ea typeface="Cambria" panose="02040503050406030204" pitchFamily="18" charset="0"/>
                <a:cs typeface="Times New Roman" panose="02020603050405020304" pitchFamily="18" charset="0"/>
              </a:rPr>
              <a:t>Mind the body (i.e., sleep, eat, hydrate, exercise, get out in nature)</a:t>
            </a:r>
            <a:endParaRPr lang="en-US" sz="19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900" dirty="0">
                <a:solidFill>
                  <a:srgbClr val="1D2228"/>
                </a:solidFill>
                <a:effectLst/>
                <a:latin typeface="Cambria" panose="02040503050406030204" pitchFamily="18" charset="0"/>
                <a:ea typeface="Cambria" panose="02040503050406030204" pitchFamily="18" charset="0"/>
                <a:cs typeface="Times New Roman" panose="02020603050405020304" pitchFamily="18" charset="0"/>
              </a:rPr>
              <a:t>Nurture relationships </a:t>
            </a:r>
          </a:p>
          <a:p>
            <a:pPr marL="342900" indent="-342900">
              <a:lnSpc>
                <a:spcPct val="107000"/>
              </a:lnSpc>
              <a:spcBef>
                <a:spcPts val="0"/>
              </a:spcBef>
              <a:buFont typeface="+mj-lt"/>
              <a:buAutoNum type="arabicParenR"/>
            </a:pPr>
            <a:r>
              <a:rPr lang="en-US" sz="1900" dirty="0">
                <a:solidFill>
                  <a:srgbClr val="1D2228"/>
                </a:solidFill>
                <a:effectLst/>
                <a:latin typeface="Cambria" panose="02040503050406030204" pitchFamily="18" charset="0"/>
                <a:ea typeface="Cambria" panose="02040503050406030204" pitchFamily="18" charset="0"/>
                <a:cs typeface="Times New Roman" panose="02020603050405020304" pitchFamily="18" charset="0"/>
              </a:rPr>
              <a:t>Restructure cognitions (i.e., not catastrophizing)</a:t>
            </a:r>
          </a:p>
          <a:p>
            <a:pPr marL="342900" marR="0" lvl="0" indent="-342900">
              <a:lnSpc>
                <a:spcPct val="107000"/>
              </a:lnSpc>
              <a:spcBef>
                <a:spcPts val="0"/>
              </a:spcBef>
              <a:spcAft>
                <a:spcPts val="0"/>
              </a:spcAft>
              <a:buFont typeface="+mj-lt"/>
              <a:buAutoNum type="arabicParenR"/>
            </a:pPr>
            <a:r>
              <a:rPr lang="en-US" sz="1900" dirty="0">
                <a:solidFill>
                  <a:srgbClr val="1D2228"/>
                </a:solidFill>
                <a:effectLst/>
                <a:latin typeface="Cambria" panose="02040503050406030204" pitchFamily="18" charset="0"/>
                <a:ea typeface="Cambria" panose="02040503050406030204" pitchFamily="18" charset="0"/>
                <a:cs typeface="Times New Roman" panose="02020603050405020304" pitchFamily="18" charset="0"/>
              </a:rPr>
              <a:t>Cultivate spirituality </a:t>
            </a:r>
          </a:p>
          <a:p>
            <a:pPr marL="342900" marR="0" lvl="0" indent="-342900">
              <a:lnSpc>
                <a:spcPct val="107000"/>
              </a:lnSpc>
              <a:spcBef>
                <a:spcPts val="0"/>
              </a:spcBef>
              <a:spcAft>
                <a:spcPts val="0"/>
              </a:spcAft>
              <a:buFont typeface="+mj-lt"/>
              <a:buAutoNum type="arabicParenR"/>
            </a:pPr>
            <a:r>
              <a:rPr lang="en-US" sz="1900" dirty="0">
                <a:solidFill>
                  <a:srgbClr val="1D2228"/>
                </a:solidFill>
                <a:effectLst/>
                <a:latin typeface="Cambria" panose="02040503050406030204" pitchFamily="18" charset="0"/>
                <a:ea typeface="Cambria" panose="02040503050406030204" pitchFamily="18" charset="0"/>
                <a:cs typeface="Times New Roman" panose="02020603050405020304" pitchFamily="18" charset="0"/>
              </a:rPr>
              <a:t>Foster optimism</a:t>
            </a:r>
            <a:endParaRPr lang="en-US" sz="19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900" dirty="0">
                <a:solidFill>
                  <a:srgbClr val="1D2228"/>
                </a:solidFill>
                <a:effectLst/>
                <a:latin typeface="Cambria" panose="02040503050406030204" pitchFamily="18" charset="0"/>
                <a:ea typeface="Cambria" panose="02040503050406030204" pitchFamily="18" charset="0"/>
                <a:cs typeface="Times New Roman" panose="02020603050405020304" pitchFamily="18" charset="0"/>
              </a:rPr>
              <a:t>Face fears</a:t>
            </a:r>
            <a:endParaRPr lang="en-US" sz="19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900" dirty="0">
                <a:solidFill>
                  <a:srgbClr val="1D2228"/>
                </a:solidFill>
                <a:effectLst/>
                <a:latin typeface="Cambria" panose="02040503050406030204" pitchFamily="18" charset="0"/>
                <a:ea typeface="Cambria" panose="02040503050406030204" pitchFamily="18" charset="0"/>
                <a:cs typeface="Times New Roman" panose="02020603050405020304" pitchFamily="18" charset="0"/>
              </a:rPr>
              <a:t>Solidify moral compass</a:t>
            </a:r>
            <a:endParaRPr lang="en-US" sz="19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900" dirty="0">
                <a:effectLst/>
                <a:latin typeface="Cambria" panose="02040503050406030204" pitchFamily="18" charset="0"/>
                <a:ea typeface="Cambria" panose="02040503050406030204" pitchFamily="18" charset="0"/>
                <a:cs typeface="Times New Roman" panose="02020603050405020304" pitchFamily="18" charset="0"/>
              </a:rPr>
              <a:t>Imitate resilient role models </a:t>
            </a:r>
          </a:p>
          <a:p>
            <a:pPr marL="342900" marR="0" lvl="0" indent="-342900">
              <a:lnSpc>
                <a:spcPct val="107000"/>
              </a:lnSpc>
              <a:spcBef>
                <a:spcPts val="0"/>
              </a:spcBef>
              <a:spcAft>
                <a:spcPts val="0"/>
              </a:spcAft>
              <a:buFont typeface="+mj-lt"/>
              <a:buAutoNum type="arabicParenR"/>
            </a:pPr>
            <a:r>
              <a:rPr lang="en-US" sz="1900" dirty="0">
                <a:effectLst/>
                <a:latin typeface="Cambria" panose="02040503050406030204" pitchFamily="18" charset="0"/>
                <a:ea typeface="Cambria" panose="02040503050406030204" pitchFamily="18" charset="0"/>
                <a:cs typeface="Times New Roman" panose="02020603050405020304" pitchFamily="18" charset="0"/>
              </a:rPr>
              <a:t>Physical fitness </a:t>
            </a:r>
          </a:p>
          <a:p>
            <a:pPr marL="342900" marR="0" lvl="0" indent="-342900">
              <a:lnSpc>
                <a:spcPct val="107000"/>
              </a:lnSpc>
              <a:spcBef>
                <a:spcPts val="0"/>
              </a:spcBef>
              <a:spcAft>
                <a:spcPts val="0"/>
              </a:spcAft>
              <a:buFont typeface="+mj-lt"/>
              <a:buAutoNum type="arabicParenR"/>
            </a:pPr>
            <a:r>
              <a:rPr lang="en-US" sz="1900" dirty="0">
                <a:effectLst/>
                <a:latin typeface="Cambria" panose="02040503050406030204" pitchFamily="18" charset="0"/>
                <a:ea typeface="Cambria" panose="02040503050406030204" pitchFamily="18" charset="0"/>
                <a:cs typeface="Times New Roman" panose="02020603050405020304" pitchFamily="18" charset="0"/>
              </a:rPr>
              <a:t>Enhance cognitive and emotional flexibility </a:t>
            </a:r>
          </a:p>
          <a:p>
            <a:pPr marL="342900" marR="0" lvl="0" indent="-342900">
              <a:lnSpc>
                <a:spcPct val="107000"/>
              </a:lnSpc>
              <a:spcBef>
                <a:spcPts val="0"/>
              </a:spcBef>
              <a:spcAft>
                <a:spcPts val="800"/>
              </a:spcAft>
              <a:buFont typeface="+mj-lt"/>
              <a:buAutoNum type="arabicParenR"/>
            </a:pPr>
            <a:r>
              <a:rPr lang="en-US" sz="1900" dirty="0">
                <a:effectLst/>
                <a:latin typeface="Cambria" panose="02040503050406030204" pitchFamily="18" charset="0"/>
                <a:ea typeface="Cambria" panose="02040503050406030204" pitchFamily="18" charset="0"/>
                <a:cs typeface="Times New Roman" panose="02020603050405020304" pitchFamily="18" charset="0"/>
              </a:rPr>
              <a:t>Find meaning, purpose, and growth</a:t>
            </a:r>
          </a:p>
          <a:p>
            <a:pPr marL="342900" indent="-342900">
              <a:lnSpc>
                <a:spcPct val="107000"/>
              </a:lnSpc>
              <a:spcBef>
                <a:spcPts val="0"/>
              </a:spcBef>
              <a:buFont typeface="+mj-lt"/>
              <a:buAutoNum type="arabicParen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9190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500"/>
                                        <p:tgtEl>
                                          <p:spTgt spid="4">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9" end="9"/>
                                            </p:txEl>
                                          </p:spTgt>
                                        </p:tgtEl>
                                        <p:attrNameLst>
                                          <p:attrName>style.visibility</p:attrName>
                                        </p:attrNameLst>
                                      </p:cBhvr>
                                      <p:to>
                                        <p:strVal val="visible"/>
                                      </p:to>
                                    </p:set>
                                    <p:animEffect transition="in" filter="fade">
                                      <p:cBhvr>
                                        <p:cTn id="38" dur="500"/>
                                        <p:tgtEl>
                                          <p:spTgt spid="4">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Effect transition="in" filter="fade">
                                      <p:cBhvr>
                                        <p:cTn id="41" dur="500"/>
                                        <p:tgtEl>
                                          <p:spTgt spid="4">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
                                            <p:txEl>
                                              <p:pRg st="0" end="0"/>
                                            </p:txEl>
                                          </p:spTgt>
                                        </p:tgtEl>
                                        <p:attrNameLst>
                                          <p:attrName>style.visibility</p:attrName>
                                        </p:attrNameLst>
                                      </p:cBhvr>
                                      <p:to>
                                        <p:strVal val="visible"/>
                                      </p:to>
                                    </p:set>
                                    <p:animEffect transition="in" filter="fade">
                                      <p:cBhvr>
                                        <p:cTn id="50" dur="500"/>
                                        <p:tgtEl>
                                          <p:spTgt spid="6">
                                            <p:txEl>
                                              <p:pRg st="0" end="0"/>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6">
                                            <p:txEl>
                                              <p:pRg st="1" end="1"/>
                                            </p:txEl>
                                          </p:spTgt>
                                        </p:tgtEl>
                                        <p:attrNameLst>
                                          <p:attrName>style.visibility</p:attrName>
                                        </p:attrNameLst>
                                      </p:cBhvr>
                                      <p:to>
                                        <p:strVal val="visible"/>
                                      </p:to>
                                    </p:set>
                                    <p:animEffect transition="in" filter="fade">
                                      <p:cBhvr>
                                        <p:cTn id="53" dur="500"/>
                                        <p:tgtEl>
                                          <p:spTgt spid="6">
                                            <p:txEl>
                                              <p:pRg st="1" end="1"/>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6">
                                            <p:txEl>
                                              <p:pRg st="2" end="2"/>
                                            </p:txEl>
                                          </p:spTgt>
                                        </p:tgtEl>
                                        <p:attrNameLst>
                                          <p:attrName>style.visibility</p:attrName>
                                        </p:attrNameLst>
                                      </p:cBhvr>
                                      <p:to>
                                        <p:strVal val="visible"/>
                                      </p:to>
                                    </p:set>
                                    <p:animEffect transition="in" filter="fade">
                                      <p:cBhvr>
                                        <p:cTn id="56" dur="500"/>
                                        <p:tgtEl>
                                          <p:spTgt spid="6">
                                            <p:txEl>
                                              <p:pRg st="2" end="2"/>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6">
                                            <p:txEl>
                                              <p:pRg st="3" end="3"/>
                                            </p:txEl>
                                          </p:spTgt>
                                        </p:tgtEl>
                                        <p:attrNameLst>
                                          <p:attrName>style.visibility</p:attrName>
                                        </p:attrNameLst>
                                      </p:cBhvr>
                                      <p:to>
                                        <p:strVal val="visible"/>
                                      </p:to>
                                    </p:set>
                                    <p:animEffect transition="in" filter="fade">
                                      <p:cBhvr>
                                        <p:cTn id="59" dur="500"/>
                                        <p:tgtEl>
                                          <p:spTgt spid="6">
                                            <p:txEl>
                                              <p:pRg st="3" end="3"/>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6">
                                            <p:txEl>
                                              <p:pRg st="4" end="4"/>
                                            </p:txEl>
                                          </p:spTgt>
                                        </p:tgtEl>
                                        <p:attrNameLst>
                                          <p:attrName>style.visibility</p:attrName>
                                        </p:attrNameLst>
                                      </p:cBhvr>
                                      <p:to>
                                        <p:strVal val="visible"/>
                                      </p:to>
                                    </p:set>
                                    <p:animEffect transition="in" filter="fade">
                                      <p:cBhvr>
                                        <p:cTn id="62" dur="500"/>
                                        <p:tgtEl>
                                          <p:spTgt spid="6">
                                            <p:txEl>
                                              <p:pRg st="4" end="4"/>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6">
                                            <p:txEl>
                                              <p:pRg st="5" end="5"/>
                                            </p:txEl>
                                          </p:spTgt>
                                        </p:tgtEl>
                                        <p:attrNameLst>
                                          <p:attrName>style.visibility</p:attrName>
                                        </p:attrNameLst>
                                      </p:cBhvr>
                                      <p:to>
                                        <p:strVal val="visible"/>
                                      </p:to>
                                    </p:set>
                                    <p:animEffect transition="in" filter="fade">
                                      <p:cBhvr>
                                        <p:cTn id="65" dur="500"/>
                                        <p:tgtEl>
                                          <p:spTgt spid="6">
                                            <p:txEl>
                                              <p:pRg st="5" end="5"/>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6">
                                            <p:txEl>
                                              <p:pRg st="6" end="6"/>
                                            </p:txEl>
                                          </p:spTgt>
                                        </p:tgtEl>
                                        <p:attrNameLst>
                                          <p:attrName>style.visibility</p:attrName>
                                        </p:attrNameLst>
                                      </p:cBhvr>
                                      <p:to>
                                        <p:strVal val="visible"/>
                                      </p:to>
                                    </p:set>
                                    <p:animEffect transition="in" filter="fade">
                                      <p:cBhvr>
                                        <p:cTn id="68" dur="500"/>
                                        <p:tgtEl>
                                          <p:spTgt spid="6">
                                            <p:txEl>
                                              <p:pRg st="6" end="6"/>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6">
                                            <p:txEl>
                                              <p:pRg st="7" end="7"/>
                                            </p:txEl>
                                          </p:spTgt>
                                        </p:tgtEl>
                                        <p:attrNameLst>
                                          <p:attrName>style.visibility</p:attrName>
                                        </p:attrNameLst>
                                      </p:cBhvr>
                                      <p:to>
                                        <p:strVal val="visible"/>
                                      </p:to>
                                    </p:set>
                                    <p:animEffect transition="in" filter="fade">
                                      <p:cBhvr>
                                        <p:cTn id="71" dur="500"/>
                                        <p:tgtEl>
                                          <p:spTgt spid="6">
                                            <p:txEl>
                                              <p:pRg st="7" end="7"/>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6">
                                            <p:txEl>
                                              <p:pRg st="8" end="8"/>
                                            </p:txEl>
                                          </p:spTgt>
                                        </p:tgtEl>
                                        <p:attrNameLst>
                                          <p:attrName>style.visibility</p:attrName>
                                        </p:attrNameLst>
                                      </p:cBhvr>
                                      <p:to>
                                        <p:strVal val="visible"/>
                                      </p:to>
                                    </p:set>
                                    <p:animEffect transition="in" filter="fade">
                                      <p:cBhvr>
                                        <p:cTn id="74" dur="500"/>
                                        <p:tgtEl>
                                          <p:spTgt spid="6">
                                            <p:txEl>
                                              <p:pRg st="8" end="8"/>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6">
                                            <p:txEl>
                                              <p:pRg st="9" end="9"/>
                                            </p:txEl>
                                          </p:spTgt>
                                        </p:tgtEl>
                                        <p:attrNameLst>
                                          <p:attrName>style.visibility</p:attrName>
                                        </p:attrNameLst>
                                      </p:cBhvr>
                                      <p:to>
                                        <p:strVal val="visible"/>
                                      </p:to>
                                    </p:set>
                                    <p:animEffect transition="in" filter="fade">
                                      <p:cBhvr>
                                        <p:cTn id="77" dur="500"/>
                                        <p:tgtEl>
                                          <p:spTgt spid="6">
                                            <p:txEl>
                                              <p:pRg st="9" end="9"/>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6">
                                            <p:txEl>
                                              <p:pRg st="10" end="10"/>
                                            </p:txEl>
                                          </p:spTgt>
                                        </p:tgtEl>
                                        <p:attrNameLst>
                                          <p:attrName>style.visibility</p:attrName>
                                        </p:attrNameLst>
                                      </p:cBhvr>
                                      <p:to>
                                        <p:strVal val="visible"/>
                                      </p:to>
                                    </p:set>
                                    <p:animEffect transition="in" filter="fade">
                                      <p:cBhvr>
                                        <p:cTn id="80"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9719216-68C5-423E-9CC2-325B05FAEA6D}"/>
              </a:ext>
            </a:extLst>
          </p:cNvPr>
          <p:cNvPicPr>
            <a:picLocks noGrp="1" noChangeAspect="1"/>
          </p:cNvPicPr>
          <p:nvPr>
            <p:ph type="pic" idx="1"/>
          </p:nvPr>
        </p:nvPicPr>
        <p:blipFill>
          <a:blip r:embed="rId2"/>
          <a:srcRect l="3457" r="3457"/>
          <a:stretch>
            <a:fillRect/>
          </a:stretch>
        </p:blipFill>
        <p:spPr/>
      </p:pic>
      <p:sp>
        <p:nvSpPr>
          <p:cNvPr id="3" name="Title 2">
            <a:extLst>
              <a:ext uri="{FF2B5EF4-FFF2-40B4-BE49-F238E27FC236}">
                <a16:creationId xmlns:a16="http://schemas.microsoft.com/office/drawing/2014/main" id="{7C48084F-0A18-4093-9F11-EF424DBD9DB6}"/>
              </a:ext>
            </a:extLst>
          </p:cNvPr>
          <p:cNvSpPr>
            <a:spLocks noGrp="1"/>
          </p:cNvSpPr>
          <p:nvPr>
            <p:ph type="title"/>
          </p:nvPr>
        </p:nvSpPr>
        <p:spPr/>
        <p:txBody>
          <a:bodyPr/>
          <a:lstStyle/>
          <a:p>
            <a:r>
              <a:rPr lang="en-US" dirty="0"/>
              <a:t>Take a look at Lifestyle</a:t>
            </a:r>
          </a:p>
        </p:txBody>
      </p:sp>
      <p:sp>
        <p:nvSpPr>
          <p:cNvPr id="4" name="Text Placeholder 3">
            <a:extLst>
              <a:ext uri="{FF2B5EF4-FFF2-40B4-BE49-F238E27FC236}">
                <a16:creationId xmlns:a16="http://schemas.microsoft.com/office/drawing/2014/main" id="{3F7EF2B7-9A2A-48D3-9ADC-27A8CF611AF8}"/>
              </a:ext>
            </a:extLst>
          </p:cNvPr>
          <p:cNvSpPr>
            <a:spLocks noGrp="1"/>
          </p:cNvSpPr>
          <p:nvPr>
            <p:ph type="body" sz="half" idx="2"/>
          </p:nvPr>
        </p:nvSpPr>
        <p:spPr/>
        <p:txBody>
          <a:bodyPr/>
          <a:lstStyle/>
          <a:p>
            <a:endParaRPr lang="en-US" dirty="0"/>
          </a:p>
          <a:p>
            <a:endParaRPr lang="en-US" dirty="0"/>
          </a:p>
          <a:p>
            <a:r>
              <a:rPr lang="en-US" dirty="0"/>
              <a:t>Maintaining all 6 is a great way to support sustained resiliency.</a:t>
            </a:r>
          </a:p>
        </p:txBody>
      </p:sp>
    </p:spTree>
    <p:extLst>
      <p:ext uri="{BB962C8B-B14F-4D97-AF65-F5344CB8AC3E}">
        <p14:creationId xmlns:p14="http://schemas.microsoft.com/office/powerpoint/2010/main" val="510555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D20E3-7988-4A9D-9528-567E41B7D9CC}"/>
              </a:ext>
            </a:extLst>
          </p:cNvPr>
          <p:cNvSpPr>
            <a:spLocks noGrp="1"/>
          </p:cNvSpPr>
          <p:nvPr>
            <p:ph type="title"/>
          </p:nvPr>
        </p:nvSpPr>
        <p:spPr/>
        <p:txBody>
          <a:bodyPr/>
          <a:lstStyle/>
          <a:p>
            <a:r>
              <a:rPr lang="en-US" dirty="0">
                <a:solidFill>
                  <a:schemeClr val="accent5">
                    <a:lumMod val="50000"/>
                  </a:schemeClr>
                </a:solidFill>
              </a:rPr>
              <a:t>Time for Self-Care</a:t>
            </a:r>
          </a:p>
        </p:txBody>
      </p:sp>
      <p:pic>
        <p:nvPicPr>
          <p:cNvPr id="5122" name="Picture 2" descr="154,433 Stop Sign Stock Photos, Pictures &amp; Royalty-Free Images - iStock">
            <a:extLst>
              <a:ext uri="{FF2B5EF4-FFF2-40B4-BE49-F238E27FC236}">
                <a16:creationId xmlns:a16="http://schemas.microsoft.com/office/drawing/2014/main" id="{140436B5-18A3-4956-9F25-95063BC0F0E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63243" y="2295525"/>
            <a:ext cx="2804319" cy="2804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012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3BCB3-4751-4062-8863-A20B973A67F1}"/>
              </a:ext>
            </a:extLst>
          </p:cNvPr>
          <p:cNvSpPr>
            <a:spLocks noGrp="1"/>
          </p:cNvSpPr>
          <p:nvPr>
            <p:ph type="title"/>
          </p:nvPr>
        </p:nvSpPr>
        <p:spPr/>
        <p:txBody>
          <a:bodyPr/>
          <a:lstStyle/>
          <a:p>
            <a:r>
              <a:rPr lang="en-US" dirty="0"/>
              <a:t>Mindfulness as a Habit</a:t>
            </a:r>
          </a:p>
        </p:txBody>
      </p:sp>
      <p:sp>
        <p:nvSpPr>
          <p:cNvPr id="4" name="Content Placeholder 3">
            <a:extLst>
              <a:ext uri="{FF2B5EF4-FFF2-40B4-BE49-F238E27FC236}">
                <a16:creationId xmlns:a16="http://schemas.microsoft.com/office/drawing/2014/main" id="{B9995B95-DF63-4ABE-A2F6-AD2F74C88CB4}"/>
              </a:ext>
            </a:extLst>
          </p:cNvPr>
          <p:cNvSpPr>
            <a:spLocks noGrp="1"/>
          </p:cNvSpPr>
          <p:nvPr>
            <p:ph sz="half" idx="1"/>
          </p:nvPr>
        </p:nvSpPr>
        <p:spPr/>
        <p:txBody>
          <a:bodyPr>
            <a:normAutofit lnSpcReduction="10000"/>
          </a:bodyPr>
          <a:lstStyle/>
          <a:p>
            <a:pPr marL="0" indent="0" algn="ctr">
              <a:buNone/>
            </a:pPr>
            <a:r>
              <a:rPr lang="en-US" sz="2400" dirty="0">
                <a:latin typeface="+mj-lt"/>
              </a:rPr>
              <a:t>One of my preferred grounding techniques to use with my clients is </a:t>
            </a:r>
            <a:r>
              <a:rPr lang="en-US" sz="2400" dirty="0">
                <a:solidFill>
                  <a:srgbClr val="7030A0"/>
                </a:solidFill>
                <a:latin typeface="+mj-lt"/>
              </a:rPr>
              <a:t>Body Scan</a:t>
            </a:r>
          </a:p>
          <a:p>
            <a:pPr marL="0" indent="0" algn="ctr">
              <a:buNone/>
            </a:pPr>
            <a:endParaRPr lang="en-US" sz="2400" dirty="0">
              <a:solidFill>
                <a:srgbClr val="7030A0"/>
              </a:solidFill>
              <a:latin typeface="+mj-lt"/>
            </a:endParaRPr>
          </a:p>
          <a:p>
            <a:pPr marL="0" indent="0" algn="ctr">
              <a:buNone/>
            </a:pPr>
            <a:r>
              <a:rPr lang="en-US" sz="2400" dirty="0">
                <a:solidFill>
                  <a:schemeClr val="bg1">
                    <a:lumMod val="50000"/>
                  </a:schemeClr>
                </a:solidFill>
              </a:rPr>
              <a:t>Encourages you and your clients to find a center point,     a middle way,</a:t>
            </a:r>
            <a:br>
              <a:rPr lang="en-US" sz="2400" dirty="0">
                <a:solidFill>
                  <a:schemeClr val="bg1">
                    <a:lumMod val="50000"/>
                  </a:schemeClr>
                </a:solidFill>
              </a:rPr>
            </a:br>
            <a:r>
              <a:rPr lang="en-US" sz="2400" dirty="0">
                <a:solidFill>
                  <a:schemeClr val="bg1">
                    <a:lumMod val="50000"/>
                  </a:schemeClr>
                </a:solidFill>
              </a:rPr>
              <a:t>through the surrounding CHAOS</a:t>
            </a:r>
            <a:endParaRPr lang="en-US" sz="2400" dirty="0">
              <a:solidFill>
                <a:schemeClr val="bg1">
                  <a:lumMod val="50000"/>
                </a:schemeClr>
              </a:solidFill>
              <a:latin typeface="+mj-lt"/>
            </a:endParaRPr>
          </a:p>
        </p:txBody>
      </p:sp>
      <p:pic>
        <p:nvPicPr>
          <p:cNvPr id="7" name="Picture 2" descr="Body Scan Meditation - Element Natural Healing Arts">
            <a:extLst>
              <a:ext uri="{FF2B5EF4-FFF2-40B4-BE49-F238E27FC236}">
                <a16:creationId xmlns:a16="http://schemas.microsoft.com/office/drawing/2014/main" id="{9C24C9A8-390E-4DDB-9832-A91A3CBED6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8050" y="2422902"/>
            <a:ext cx="2624137" cy="280552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06A33729-58D8-4EDD-BDBE-989EB304850D}"/>
              </a:ext>
            </a:extLst>
          </p:cNvPr>
          <p:cNvSpPr>
            <a:spLocks noGrp="1"/>
          </p:cNvSpPr>
          <p:nvPr>
            <p:ph sz="half" idx="2"/>
          </p:nvPr>
        </p:nvSpPr>
        <p:spPr/>
        <p:txBody>
          <a:bodyPr>
            <a:normAutofit lnSpcReduction="10000"/>
          </a:bodyPr>
          <a:lstStyle/>
          <a:p>
            <a:endParaRPr lang="en-US" dirty="0"/>
          </a:p>
        </p:txBody>
      </p:sp>
    </p:spTree>
    <p:extLst>
      <p:ext uri="{BB962C8B-B14F-4D97-AF65-F5344CB8AC3E}">
        <p14:creationId xmlns:p14="http://schemas.microsoft.com/office/powerpoint/2010/main" val="131448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2000"/>
                                        <p:tgtEl>
                                          <p:spTgt spid="4">
                                            <p:txEl>
                                              <p:pRg st="2" end="2"/>
                                            </p:txEl>
                                          </p:spTgt>
                                        </p:tgtEl>
                                      </p:cBhvr>
                                    </p:animEffect>
                                    <p:anim calcmode="lin" valueType="num">
                                      <p:cBhvr>
                                        <p:cTn id="15"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72470-26AD-49AB-B076-E2FC876FA1AE}"/>
              </a:ext>
            </a:extLst>
          </p:cNvPr>
          <p:cNvSpPr>
            <a:spLocks noGrp="1"/>
          </p:cNvSpPr>
          <p:nvPr>
            <p:ph type="title"/>
          </p:nvPr>
        </p:nvSpPr>
        <p:spPr/>
        <p:txBody>
          <a:bodyPr/>
          <a:lstStyle/>
          <a:p>
            <a:r>
              <a:rPr lang="en-US" dirty="0"/>
              <a:t>Back to ‘Make Meaning-Making the Habit’</a:t>
            </a:r>
          </a:p>
        </p:txBody>
      </p:sp>
      <p:sp>
        <p:nvSpPr>
          <p:cNvPr id="3" name="Content Placeholder 2">
            <a:extLst>
              <a:ext uri="{FF2B5EF4-FFF2-40B4-BE49-F238E27FC236}">
                <a16:creationId xmlns:a16="http://schemas.microsoft.com/office/drawing/2014/main" id="{9A276C43-C550-43C1-98F6-FB32BAD09384}"/>
              </a:ext>
            </a:extLst>
          </p:cNvPr>
          <p:cNvSpPr>
            <a:spLocks noGrp="1"/>
          </p:cNvSpPr>
          <p:nvPr>
            <p:ph idx="1"/>
          </p:nvPr>
        </p:nvSpPr>
        <p:spPr/>
        <p:txBody>
          <a:bodyPr/>
          <a:lstStyle/>
          <a:p>
            <a:endParaRPr lang="en-US" dirty="0"/>
          </a:p>
          <a:p>
            <a:pPr marL="0" indent="0" algn="ctr">
              <a:buNone/>
            </a:pPr>
            <a:r>
              <a:rPr lang="en-US" sz="3200" dirty="0">
                <a:latin typeface="Dubai Medium" panose="020B0603030403030204" pitchFamily="34" charset="-78"/>
                <a:cs typeface="Dubai Medium" panose="020B0603030403030204" pitchFamily="34" charset="-78"/>
              </a:rPr>
              <a:t>When we work with families, we need to determine the </a:t>
            </a:r>
          </a:p>
          <a:p>
            <a:pPr marL="0" indent="0" algn="ctr">
              <a:buNone/>
            </a:pPr>
            <a:r>
              <a:rPr lang="en-US" sz="4800" dirty="0">
                <a:solidFill>
                  <a:srgbClr val="C00000"/>
                </a:solidFill>
                <a:latin typeface="Dubai Medium" panose="020B0603030403030204" pitchFamily="34" charset="-78"/>
                <a:cs typeface="Dubai Medium" panose="020B0603030403030204" pitchFamily="34" charset="-78"/>
              </a:rPr>
              <a:t>‘Communal Habits’</a:t>
            </a:r>
          </a:p>
          <a:p>
            <a:pPr marL="0" indent="0" algn="ctr">
              <a:buNone/>
            </a:pPr>
            <a:endParaRPr lang="en-US" sz="1800" dirty="0">
              <a:solidFill>
                <a:srgbClr val="C00000"/>
              </a:solidFill>
              <a:latin typeface="Dubai Medium" panose="020B0603030403030204" pitchFamily="34" charset="-78"/>
              <a:cs typeface="Dubai Medium" panose="020B0603030403030204" pitchFamily="34" charset="-78"/>
            </a:endParaRPr>
          </a:p>
          <a:p>
            <a:pPr marL="0" indent="0" algn="ctr">
              <a:buNone/>
            </a:pPr>
            <a:r>
              <a:rPr lang="en-US" sz="2400" dirty="0">
                <a:solidFill>
                  <a:srgbClr val="C00000"/>
                </a:solidFill>
                <a:latin typeface="Dubai Medium" panose="020B0603030403030204" pitchFamily="34" charset="-78"/>
                <a:cs typeface="Dubai Medium" panose="020B0603030403030204" pitchFamily="34" charset="-78"/>
              </a:rPr>
              <a:t>-A pattern of shared habits intended to shape a community-</a:t>
            </a:r>
            <a:endParaRPr lang="en-US" sz="2400" dirty="0">
              <a:solidFill>
                <a:schemeClr val="accent2">
                  <a:lumMod val="75000"/>
                </a:schemeClr>
              </a:solidFill>
              <a:latin typeface="Dubai Medium" panose="020B0603030403030204" pitchFamily="34" charset="-78"/>
              <a:cs typeface="Dubai Medium" panose="020B0603030403030204" pitchFamily="34" charset="-78"/>
            </a:endParaRPr>
          </a:p>
        </p:txBody>
      </p:sp>
    </p:spTree>
    <p:extLst>
      <p:ext uri="{BB962C8B-B14F-4D97-AF65-F5344CB8AC3E}">
        <p14:creationId xmlns:p14="http://schemas.microsoft.com/office/powerpoint/2010/main" val="246552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63EA0E9-1E20-4A63-AF8C-D8C08FA81B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425" y="842734"/>
            <a:ext cx="7267575" cy="5436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34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C04DE-8007-418A-8581-3437280E6430}"/>
              </a:ext>
            </a:extLst>
          </p:cNvPr>
          <p:cNvSpPr>
            <a:spLocks noGrp="1"/>
          </p:cNvSpPr>
          <p:nvPr>
            <p:ph type="title"/>
          </p:nvPr>
        </p:nvSpPr>
        <p:spPr/>
        <p:txBody>
          <a:bodyPr/>
          <a:lstStyle/>
          <a:p>
            <a:r>
              <a:rPr lang="en-US" dirty="0"/>
              <a:t>Think about your own household rituals…</a:t>
            </a:r>
          </a:p>
        </p:txBody>
      </p:sp>
      <p:sp>
        <p:nvSpPr>
          <p:cNvPr id="3" name="Content Placeholder 2">
            <a:extLst>
              <a:ext uri="{FF2B5EF4-FFF2-40B4-BE49-F238E27FC236}">
                <a16:creationId xmlns:a16="http://schemas.microsoft.com/office/drawing/2014/main" id="{71049613-FDEB-413A-B042-93C734E925FD}"/>
              </a:ext>
            </a:extLst>
          </p:cNvPr>
          <p:cNvSpPr>
            <a:spLocks noGrp="1"/>
          </p:cNvSpPr>
          <p:nvPr>
            <p:ph idx="1"/>
          </p:nvPr>
        </p:nvSpPr>
        <p:spPr/>
        <p:txBody>
          <a:bodyPr>
            <a:normAutofit/>
          </a:bodyPr>
          <a:lstStyle/>
          <a:p>
            <a:r>
              <a:rPr lang="en-US" sz="3600" dirty="0">
                <a:latin typeface="Arial Narrow" panose="020B0606020202030204" pitchFamily="34" charset="0"/>
              </a:rPr>
              <a:t>How does your family start the day?</a:t>
            </a:r>
          </a:p>
          <a:p>
            <a:endParaRPr lang="en-US" sz="3600" dirty="0">
              <a:latin typeface="Arial Narrow" panose="020B0606020202030204" pitchFamily="34" charset="0"/>
            </a:endParaRPr>
          </a:p>
          <a:p>
            <a:r>
              <a:rPr lang="en-US" sz="3600" dirty="0">
                <a:latin typeface="Arial Narrow" panose="020B0606020202030204" pitchFamily="34" charset="0"/>
              </a:rPr>
              <a:t>What are your family mealtimes like?</a:t>
            </a:r>
          </a:p>
          <a:p>
            <a:endParaRPr lang="en-US" sz="3600" dirty="0">
              <a:latin typeface="Arial Narrow" panose="020B0606020202030204" pitchFamily="34" charset="0"/>
            </a:endParaRPr>
          </a:p>
          <a:p>
            <a:r>
              <a:rPr lang="en-US" sz="3600" dirty="0">
                <a:latin typeface="Arial Narrow" panose="020B0606020202030204" pitchFamily="34" charset="0"/>
              </a:rPr>
              <a:t>How does your family play together?</a:t>
            </a:r>
          </a:p>
        </p:txBody>
      </p:sp>
    </p:spTree>
    <p:extLst>
      <p:ext uri="{BB962C8B-B14F-4D97-AF65-F5344CB8AC3E}">
        <p14:creationId xmlns:p14="http://schemas.microsoft.com/office/powerpoint/2010/main" val="169723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74E3A-D831-4464-9FA4-AFCB538F4A25}"/>
              </a:ext>
            </a:extLst>
          </p:cNvPr>
          <p:cNvSpPr>
            <a:spLocks noGrp="1"/>
          </p:cNvSpPr>
          <p:nvPr>
            <p:ph type="title"/>
          </p:nvPr>
        </p:nvSpPr>
        <p:spPr/>
        <p:txBody>
          <a:bodyPr/>
          <a:lstStyle/>
          <a:p>
            <a:r>
              <a:rPr lang="en-US" dirty="0"/>
              <a:t>Overarching premise:</a:t>
            </a:r>
          </a:p>
        </p:txBody>
      </p:sp>
      <p:sp>
        <p:nvSpPr>
          <p:cNvPr id="3" name="Content Placeholder 2">
            <a:extLst>
              <a:ext uri="{FF2B5EF4-FFF2-40B4-BE49-F238E27FC236}">
                <a16:creationId xmlns:a16="http://schemas.microsoft.com/office/drawing/2014/main" id="{D06DBB5D-F475-4F5F-8FB7-B190A7D4D499}"/>
              </a:ext>
            </a:extLst>
          </p:cNvPr>
          <p:cNvSpPr>
            <a:spLocks noGrp="1"/>
          </p:cNvSpPr>
          <p:nvPr>
            <p:ph idx="1"/>
          </p:nvPr>
        </p:nvSpPr>
        <p:spPr/>
        <p:txBody>
          <a:bodyPr>
            <a:normAutofit/>
          </a:bodyPr>
          <a:lstStyle/>
          <a:p>
            <a:pPr marL="0" indent="0" algn="ctr">
              <a:buNone/>
            </a:pPr>
            <a:r>
              <a:rPr lang="en-US" sz="4800" dirty="0">
                <a:solidFill>
                  <a:schemeClr val="bg2">
                    <a:lumMod val="50000"/>
                  </a:schemeClr>
                </a:solidFill>
                <a:latin typeface="Bahnschrift Light" panose="020B0502040204020203" pitchFamily="34" charset="0"/>
              </a:rPr>
              <a:t>Habits of the Household </a:t>
            </a:r>
          </a:p>
          <a:p>
            <a:pPr marL="0" indent="0" algn="ctr">
              <a:buNone/>
            </a:pPr>
            <a:r>
              <a:rPr lang="en-US" sz="4800" dirty="0">
                <a:solidFill>
                  <a:schemeClr val="bg2">
                    <a:lumMod val="50000"/>
                  </a:schemeClr>
                </a:solidFill>
                <a:latin typeface="Bahnschrift Light" panose="020B0502040204020203" pitchFamily="34" charset="0"/>
              </a:rPr>
              <a:t>develop meaningful routines….</a:t>
            </a:r>
          </a:p>
          <a:p>
            <a:pPr marL="0" indent="0" algn="ctr">
              <a:buNone/>
            </a:pPr>
            <a:r>
              <a:rPr lang="en-US" sz="4800" dirty="0">
                <a:solidFill>
                  <a:schemeClr val="bg2">
                    <a:lumMod val="50000"/>
                  </a:schemeClr>
                </a:solidFill>
                <a:latin typeface="Bahnschrift Light" panose="020B0502040204020203" pitchFamily="34" charset="0"/>
              </a:rPr>
              <a:t>And Memorable Moments</a:t>
            </a:r>
          </a:p>
        </p:txBody>
      </p:sp>
    </p:spTree>
    <p:extLst>
      <p:ext uri="{BB962C8B-B14F-4D97-AF65-F5344CB8AC3E}">
        <p14:creationId xmlns:p14="http://schemas.microsoft.com/office/powerpoint/2010/main" val="172104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59403-E50C-4CB5-9F5F-421D9F020444}"/>
              </a:ext>
            </a:extLst>
          </p:cNvPr>
          <p:cNvSpPr>
            <a:spLocks noGrp="1"/>
          </p:cNvSpPr>
          <p:nvPr>
            <p:ph type="title"/>
          </p:nvPr>
        </p:nvSpPr>
        <p:spPr/>
        <p:txBody>
          <a:bodyPr/>
          <a:lstStyle/>
          <a:p>
            <a:r>
              <a:rPr lang="en-US" dirty="0"/>
              <a:t>‘Positive Role Modeling’</a:t>
            </a:r>
          </a:p>
        </p:txBody>
      </p:sp>
      <p:sp>
        <p:nvSpPr>
          <p:cNvPr id="3" name="Content Placeholder 2">
            <a:extLst>
              <a:ext uri="{FF2B5EF4-FFF2-40B4-BE49-F238E27FC236}">
                <a16:creationId xmlns:a16="http://schemas.microsoft.com/office/drawing/2014/main" id="{9ADA5E24-0C9C-4CAC-8FC3-0FC2C550358C}"/>
              </a:ext>
            </a:extLst>
          </p:cNvPr>
          <p:cNvSpPr>
            <a:spLocks noGrp="1"/>
          </p:cNvSpPr>
          <p:nvPr>
            <p:ph idx="1"/>
          </p:nvPr>
        </p:nvSpPr>
        <p:spPr>
          <a:xfrm>
            <a:off x="1066800" y="1838325"/>
            <a:ext cx="10058400" cy="4114419"/>
          </a:xfrm>
        </p:spPr>
        <p:txBody>
          <a:bodyPr>
            <a:normAutofit lnSpcReduction="10000"/>
          </a:bodyPr>
          <a:lstStyle/>
          <a:p>
            <a:pPr marL="0" indent="0" algn="ctr">
              <a:buNone/>
            </a:pPr>
            <a:endParaRPr lang="en-US" sz="4000" dirty="0">
              <a:solidFill>
                <a:schemeClr val="accent5"/>
              </a:solidFill>
              <a:latin typeface="Book Antiqua" panose="02040602050305030304" pitchFamily="18" charset="0"/>
              <a:ea typeface="Calibri" panose="020F0502020204030204" pitchFamily="34" charset="0"/>
              <a:cs typeface="Times New Roman" panose="02020603050405020304" pitchFamily="18" charset="0"/>
            </a:endParaRPr>
          </a:p>
          <a:p>
            <a:pPr marL="0" indent="0" algn="ctr">
              <a:buNone/>
            </a:pPr>
            <a:r>
              <a:rPr lang="en-US" sz="4000" dirty="0">
                <a:solidFill>
                  <a:schemeClr val="accent5"/>
                </a:solidFill>
                <a:latin typeface="Book Antiqua" panose="02040602050305030304" pitchFamily="18" charset="0"/>
                <a:ea typeface="Calibri" panose="020F0502020204030204" pitchFamily="34" charset="0"/>
                <a:cs typeface="Times New Roman" panose="02020603050405020304" pitchFamily="18" charset="0"/>
              </a:rPr>
              <a:t>It’s n</a:t>
            </a:r>
            <a:r>
              <a:rPr lang="en-US" sz="4000" dirty="0">
                <a:solidFill>
                  <a:schemeClr val="accent5"/>
                </a:solidFill>
                <a:effectLst/>
                <a:latin typeface="Book Antiqua" panose="02040602050305030304" pitchFamily="18" charset="0"/>
                <a:ea typeface="Calibri" panose="020F0502020204030204" pitchFamily="34" charset="0"/>
                <a:cs typeface="Times New Roman" panose="02020603050405020304" pitchFamily="18" charset="0"/>
              </a:rPr>
              <a:t>ot as much about what parents teach and say </a:t>
            </a:r>
          </a:p>
          <a:p>
            <a:pPr marL="0" indent="0" algn="ctr">
              <a:buNone/>
            </a:pPr>
            <a:r>
              <a:rPr lang="en-US" sz="4000" dirty="0">
                <a:solidFill>
                  <a:schemeClr val="accent5"/>
                </a:solidFill>
                <a:latin typeface="Book Antiqua" panose="02040602050305030304" pitchFamily="18" charset="0"/>
                <a:ea typeface="Calibri" panose="020F0502020204030204" pitchFamily="34" charset="0"/>
                <a:cs typeface="Times New Roman" panose="02020603050405020304" pitchFamily="18" charset="0"/>
              </a:rPr>
              <a:t>b</a:t>
            </a:r>
            <a:r>
              <a:rPr lang="en-US" sz="4000" dirty="0">
                <a:solidFill>
                  <a:schemeClr val="accent5"/>
                </a:solidFill>
                <a:effectLst/>
                <a:latin typeface="Book Antiqua" panose="02040602050305030304" pitchFamily="18" charset="0"/>
                <a:ea typeface="Calibri" panose="020F0502020204030204" pitchFamily="34" charset="0"/>
                <a:cs typeface="Times New Roman" panose="02020603050405020304" pitchFamily="18" charset="0"/>
              </a:rPr>
              <a:t>ut what they </a:t>
            </a:r>
            <a:r>
              <a:rPr lang="en-US" sz="4000" i="1" dirty="0">
                <a:solidFill>
                  <a:schemeClr val="accent5"/>
                </a:solidFill>
                <a:effectLst/>
                <a:latin typeface="Book Antiqua" panose="02040602050305030304" pitchFamily="18" charset="0"/>
                <a:ea typeface="Calibri" panose="020F0502020204030204" pitchFamily="34" charset="0"/>
                <a:cs typeface="Times New Roman" panose="02020603050405020304" pitchFamily="18" charset="0"/>
              </a:rPr>
              <a:t>do….or allow…</a:t>
            </a:r>
          </a:p>
          <a:p>
            <a:pPr marL="0" indent="0" algn="ctr">
              <a:buNone/>
            </a:pPr>
            <a:r>
              <a:rPr lang="en-US" sz="2800" i="1" dirty="0">
                <a:solidFill>
                  <a:schemeClr val="accent5"/>
                </a:solidFill>
                <a:latin typeface="Book Antiqua" panose="02040602050305030304" pitchFamily="18" charset="0"/>
                <a:ea typeface="Calibri" panose="020F0502020204030204" pitchFamily="34" charset="0"/>
                <a:cs typeface="Times New Roman" panose="02020603050405020304" pitchFamily="18" charset="0"/>
              </a:rPr>
              <a:t>(i.e. the road from letting Johnny stay home because he is nervous </a:t>
            </a:r>
          </a:p>
          <a:p>
            <a:pPr marL="0" indent="0" algn="ctr">
              <a:buNone/>
            </a:pPr>
            <a:r>
              <a:rPr lang="en-US" sz="2800" i="1" dirty="0">
                <a:solidFill>
                  <a:schemeClr val="accent5"/>
                </a:solidFill>
                <a:latin typeface="Book Antiqua" panose="02040602050305030304" pitchFamily="18" charset="0"/>
                <a:ea typeface="Calibri" panose="020F0502020204030204" pitchFamily="34" charset="0"/>
                <a:cs typeface="Times New Roman" panose="02020603050405020304" pitchFamily="18" charset="0"/>
              </a:rPr>
              <a:t>to excessive truancies.)</a:t>
            </a:r>
            <a:endParaRPr lang="en-US" sz="2800" i="1" dirty="0">
              <a:solidFill>
                <a:schemeClr val="accent5"/>
              </a:solidFill>
              <a:effectLst/>
              <a:latin typeface="Book Antiqua" panose="02040602050305030304" pitchFamily="18" charset="0"/>
              <a:ea typeface="Calibri" panose="020F0502020204030204" pitchFamily="34" charset="0"/>
              <a:cs typeface="Times New Roman" panose="02020603050405020304" pitchFamily="18" charset="0"/>
            </a:endParaRPr>
          </a:p>
          <a:p>
            <a:endParaRPr lang="en-US" sz="1800" i="1" dirty="0">
              <a:latin typeface="Calibri" panose="020F0502020204030204" pitchFamily="34" charset="0"/>
              <a:ea typeface="Calibri" panose="020F0502020204030204" pitchFamily="34" charset="0"/>
              <a:cs typeface="Times New Roman" panose="02020603050405020304" pitchFamily="18" charset="0"/>
            </a:endParaRPr>
          </a:p>
          <a:p>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i="1" dirty="0">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9564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1500"/>
                                        <p:tgtEl>
                                          <p:spTgt spid="3">
                                            <p:txEl>
                                              <p:pRg st="2" end="2"/>
                                            </p:txEl>
                                          </p:spTgt>
                                        </p:tgtEl>
                                      </p:cBhvr>
                                    </p:animEffect>
                                  </p:childTnLst>
                                </p:cTn>
                              </p:par>
                              <p:par>
                                <p:cTn id="11" presetID="42"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anim calcmode="lin" valueType="num">
                                      <p:cBhvr>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3D11C-A9D6-4A06-AF22-F897F3E275C4}"/>
              </a:ext>
            </a:extLst>
          </p:cNvPr>
          <p:cNvSpPr>
            <a:spLocks noGrp="1"/>
          </p:cNvSpPr>
          <p:nvPr>
            <p:ph type="title"/>
          </p:nvPr>
        </p:nvSpPr>
        <p:spPr/>
        <p:txBody>
          <a:bodyPr/>
          <a:lstStyle/>
          <a:p>
            <a:r>
              <a:rPr lang="en-US" dirty="0"/>
              <a:t>Objective #1: </a:t>
            </a:r>
            <a:br>
              <a:rPr lang="en-US" dirty="0"/>
            </a:br>
            <a:r>
              <a:rPr lang="en-US" dirty="0"/>
              <a:t>Support Harmony in the Family</a:t>
            </a:r>
          </a:p>
        </p:txBody>
      </p:sp>
      <p:pic>
        <p:nvPicPr>
          <p:cNvPr id="3074" name="Picture 2" descr="Tips for Using Laughter in Counselling | Crisis and Trauma Resource  Institute">
            <a:extLst>
              <a:ext uri="{FF2B5EF4-FFF2-40B4-BE49-F238E27FC236}">
                <a16:creationId xmlns:a16="http://schemas.microsoft.com/office/drawing/2014/main" id="{55537E25-AF68-4B31-A144-5D9D85B0E4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8025" y="2557463"/>
            <a:ext cx="4157663" cy="2766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79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08184-87A9-4E91-98F9-C9740C5BCACC}"/>
              </a:ext>
            </a:extLst>
          </p:cNvPr>
          <p:cNvSpPr>
            <a:spLocks noGrp="1"/>
          </p:cNvSpPr>
          <p:nvPr>
            <p:ph type="title"/>
          </p:nvPr>
        </p:nvSpPr>
        <p:spPr/>
        <p:txBody>
          <a:bodyPr/>
          <a:lstStyle/>
          <a:p>
            <a:r>
              <a:rPr lang="en-US" dirty="0"/>
              <a:t>Consider the cost</a:t>
            </a:r>
          </a:p>
        </p:txBody>
      </p:sp>
      <p:sp>
        <p:nvSpPr>
          <p:cNvPr id="3" name="Content Placeholder 2">
            <a:extLst>
              <a:ext uri="{FF2B5EF4-FFF2-40B4-BE49-F238E27FC236}">
                <a16:creationId xmlns:a16="http://schemas.microsoft.com/office/drawing/2014/main" id="{4F8E8018-9C20-4954-B029-FE5395AEF697}"/>
              </a:ext>
            </a:extLst>
          </p:cNvPr>
          <p:cNvSpPr>
            <a:spLocks noGrp="1"/>
          </p:cNvSpPr>
          <p:nvPr>
            <p:ph sz="half" idx="1"/>
          </p:nvPr>
        </p:nvSpPr>
        <p:spPr/>
        <p:txBody>
          <a:bodyPr/>
          <a:lstStyle/>
          <a:p>
            <a:endParaRPr lang="en-US" dirty="0"/>
          </a:p>
          <a:p>
            <a:r>
              <a:rPr lang="en-US" sz="2800" dirty="0">
                <a:solidFill>
                  <a:schemeClr val="accent2">
                    <a:lumMod val="75000"/>
                  </a:schemeClr>
                </a:solidFill>
              </a:rPr>
              <a:t>Allowing families to follow default ‘cultural habits’ will continue to lead our children in a problematic direction.</a:t>
            </a:r>
          </a:p>
        </p:txBody>
      </p:sp>
      <p:pic>
        <p:nvPicPr>
          <p:cNvPr id="5124" name="Picture 4" descr="Upset teen Images, Stock Photos &amp; Vectors | Shutterstock">
            <a:extLst>
              <a:ext uri="{FF2B5EF4-FFF2-40B4-BE49-F238E27FC236}">
                <a16:creationId xmlns:a16="http://schemas.microsoft.com/office/drawing/2014/main" id="{E2BD058F-683F-4746-849E-A6AE684B862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43725" y="2651469"/>
            <a:ext cx="3927413" cy="2815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531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41337-729D-45BF-823B-984603BB6832}"/>
              </a:ext>
            </a:extLst>
          </p:cNvPr>
          <p:cNvSpPr>
            <a:spLocks noGrp="1"/>
          </p:cNvSpPr>
          <p:nvPr>
            <p:ph type="title"/>
          </p:nvPr>
        </p:nvSpPr>
        <p:spPr>
          <a:xfrm>
            <a:off x="1066800" y="642594"/>
            <a:ext cx="10058400" cy="2348256"/>
          </a:xfrm>
        </p:spPr>
        <p:txBody>
          <a:bodyPr>
            <a:normAutofit fontScale="90000"/>
          </a:bodyPr>
          <a:lstStyle/>
          <a:p>
            <a:r>
              <a:rPr lang="en-US" sz="4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What are some results of </a:t>
            </a:r>
            <a:r>
              <a:rPr lang="en-US" sz="4800" u="sng"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not</a:t>
            </a:r>
            <a:r>
              <a:rPr lang="en-US" sz="4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choosing healthy household habits carefully in our modern world?</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25236E0-2A84-4F96-BEA1-F680304A96FD}"/>
              </a:ext>
            </a:extLst>
          </p:cNvPr>
          <p:cNvSpPr>
            <a:spLocks noGrp="1"/>
          </p:cNvSpPr>
          <p:nvPr>
            <p:ph idx="1"/>
          </p:nvPr>
        </p:nvSpPr>
        <p:spPr>
          <a:xfrm>
            <a:off x="1066800" y="2762250"/>
            <a:ext cx="10058400" cy="3190494"/>
          </a:xfrm>
        </p:spPr>
        <p:txBody>
          <a:bodyPr>
            <a:noAutofit/>
          </a:bodyPr>
          <a:lstStyle/>
          <a:p>
            <a:pPr>
              <a:buFont typeface="Wingdings" panose="05000000000000000000" pitchFamily="2" charset="2"/>
              <a:buChar char="Ø"/>
            </a:pPr>
            <a:r>
              <a:rPr lang="en-US" sz="3200" dirty="0"/>
              <a:t>Patterns of excessive screen time</a:t>
            </a:r>
          </a:p>
          <a:p>
            <a:pPr>
              <a:buFont typeface="Wingdings" panose="05000000000000000000" pitchFamily="2" charset="2"/>
              <a:buChar char="Ø"/>
            </a:pPr>
            <a:r>
              <a:rPr lang="en-US" sz="3200" dirty="0"/>
              <a:t>Constant busyness</a:t>
            </a:r>
          </a:p>
          <a:p>
            <a:pPr>
              <a:buFont typeface="Wingdings" panose="05000000000000000000" pitchFamily="2" charset="2"/>
              <a:buChar char="Ø"/>
            </a:pPr>
            <a:r>
              <a:rPr lang="en-US" sz="3200" dirty="0"/>
              <a:t>Loneliness/Withdrawal</a:t>
            </a:r>
          </a:p>
          <a:p>
            <a:pPr>
              <a:buFont typeface="Wingdings" panose="05000000000000000000" pitchFamily="2" charset="2"/>
              <a:buChar char="Ø"/>
            </a:pPr>
            <a:r>
              <a:rPr lang="en-US" sz="3200" dirty="0"/>
              <a:t>Unmitigated addictions</a:t>
            </a:r>
          </a:p>
          <a:p>
            <a:pPr>
              <a:buFont typeface="Wingdings" panose="05000000000000000000" pitchFamily="2" charset="2"/>
              <a:buChar char="Ø"/>
            </a:pPr>
            <a:r>
              <a:rPr lang="en-US" sz="3200" dirty="0"/>
              <a:t>Chronic need for stimulation</a:t>
            </a:r>
          </a:p>
        </p:txBody>
      </p:sp>
    </p:spTree>
    <p:extLst>
      <p:ext uri="{BB962C8B-B14F-4D97-AF65-F5344CB8AC3E}">
        <p14:creationId xmlns:p14="http://schemas.microsoft.com/office/powerpoint/2010/main" val="213104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54048-FB00-43EC-B5F8-753523D44F91}"/>
              </a:ext>
            </a:extLst>
          </p:cNvPr>
          <p:cNvSpPr>
            <a:spLocks noGrp="1"/>
          </p:cNvSpPr>
          <p:nvPr>
            <p:ph type="title"/>
          </p:nvPr>
        </p:nvSpPr>
        <p:spPr/>
        <p:txBody>
          <a:bodyPr/>
          <a:lstStyle/>
          <a:p>
            <a:r>
              <a:rPr lang="en-US" dirty="0"/>
              <a:t>Impact of ‘Cultural Habits’ on Adolescents</a:t>
            </a:r>
          </a:p>
        </p:txBody>
      </p:sp>
      <p:sp>
        <p:nvSpPr>
          <p:cNvPr id="3" name="Content Placeholder 2">
            <a:extLst>
              <a:ext uri="{FF2B5EF4-FFF2-40B4-BE49-F238E27FC236}">
                <a16:creationId xmlns:a16="http://schemas.microsoft.com/office/drawing/2014/main" id="{07F25D88-5009-439E-AD13-AFD91DADA587}"/>
              </a:ext>
            </a:extLst>
          </p:cNvPr>
          <p:cNvSpPr>
            <a:spLocks noGrp="1"/>
          </p:cNvSpPr>
          <p:nvPr>
            <p:ph idx="1"/>
          </p:nvPr>
        </p:nvSpPr>
        <p:spPr/>
        <p:txBody>
          <a:bodyPr>
            <a:normAutofit lnSpcReduction="10000"/>
          </a:bodyPr>
          <a:lstStyle/>
          <a:p>
            <a:r>
              <a:rPr lang="en-US" sz="2000" dirty="0"/>
              <a:t>Communication Deficits</a:t>
            </a:r>
          </a:p>
          <a:p>
            <a:r>
              <a:rPr lang="en-US" sz="2000" dirty="0"/>
              <a:t>Depression (8% (2007),13% (2017) experience a diagnosable episode during teenage years)</a:t>
            </a:r>
          </a:p>
          <a:p>
            <a:r>
              <a:rPr lang="en-US" sz="2000" dirty="0"/>
              <a:t>Suicide (teens in rural areas are at greatest risk)</a:t>
            </a:r>
          </a:p>
          <a:p>
            <a:r>
              <a:rPr lang="en-US" sz="2000" dirty="0"/>
              <a:t>Anxiety (statistics tell us diagnosed anxiety disorder in teens is on the rise)</a:t>
            </a:r>
          </a:p>
          <a:p>
            <a:r>
              <a:rPr lang="en-US" sz="2000" dirty="0"/>
              <a:t>Drug &amp; Alcohol Use </a:t>
            </a:r>
          </a:p>
          <a:p>
            <a:r>
              <a:rPr lang="en-US" sz="2000" dirty="0"/>
              <a:t>Gaming/Social Media Addictions</a:t>
            </a:r>
          </a:p>
          <a:p>
            <a:r>
              <a:rPr lang="en-US" sz="2000" dirty="0"/>
              <a:t>Obesity (about 20% of 12-19 year-olds are clinically obese)</a:t>
            </a:r>
          </a:p>
          <a:p>
            <a:r>
              <a:rPr lang="en-US" sz="2000" dirty="0"/>
              <a:t>Academic Problems</a:t>
            </a:r>
          </a:p>
          <a:p>
            <a:endParaRPr lang="en-US" dirty="0"/>
          </a:p>
          <a:p>
            <a:endParaRPr lang="en-US" dirty="0"/>
          </a:p>
        </p:txBody>
      </p:sp>
    </p:spTree>
    <p:extLst>
      <p:ext uri="{BB962C8B-B14F-4D97-AF65-F5344CB8AC3E}">
        <p14:creationId xmlns:p14="http://schemas.microsoft.com/office/powerpoint/2010/main" val="253523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07020-BC34-40BA-8C2C-3B9D3B676C07}"/>
              </a:ext>
            </a:extLst>
          </p:cNvPr>
          <p:cNvSpPr>
            <a:spLocks noGrp="1"/>
          </p:cNvSpPr>
          <p:nvPr>
            <p:ph type="title"/>
          </p:nvPr>
        </p:nvSpPr>
        <p:spPr/>
        <p:txBody>
          <a:bodyPr/>
          <a:lstStyle/>
          <a:p>
            <a:r>
              <a:rPr lang="en-US" dirty="0">
                <a:latin typeface="Copperplate Gothic Light" panose="020E0507020206020404" pitchFamily="34" charset="0"/>
              </a:rPr>
              <a:t>6 Habits of the Household</a:t>
            </a:r>
          </a:p>
        </p:txBody>
      </p:sp>
      <p:sp>
        <p:nvSpPr>
          <p:cNvPr id="3" name="Content Placeholder 2">
            <a:extLst>
              <a:ext uri="{FF2B5EF4-FFF2-40B4-BE49-F238E27FC236}">
                <a16:creationId xmlns:a16="http://schemas.microsoft.com/office/drawing/2014/main" id="{35A96A69-A6DE-4D05-AD78-AA3D38B038F7}"/>
              </a:ext>
            </a:extLst>
          </p:cNvPr>
          <p:cNvSpPr>
            <a:spLocks noGrp="1"/>
          </p:cNvSpPr>
          <p:nvPr>
            <p:ph idx="1"/>
          </p:nvPr>
        </p:nvSpPr>
        <p:spPr/>
        <p:txBody>
          <a:bodyPr>
            <a:normAutofit/>
          </a:bodyPr>
          <a:lstStyle/>
          <a:p>
            <a:r>
              <a:rPr lang="en-US" sz="3200" dirty="0">
                <a:solidFill>
                  <a:schemeClr val="accent5">
                    <a:lumMod val="75000"/>
                  </a:schemeClr>
                </a:solidFill>
                <a:latin typeface="Copperplate Gothic Light" panose="020E0507020206020404" pitchFamily="34" charset="0"/>
              </a:rPr>
              <a:t>Waking</a:t>
            </a:r>
          </a:p>
          <a:p>
            <a:r>
              <a:rPr lang="en-US" sz="3200" dirty="0">
                <a:solidFill>
                  <a:schemeClr val="accent5">
                    <a:lumMod val="75000"/>
                  </a:schemeClr>
                </a:solidFill>
                <a:latin typeface="Copperplate Gothic Light" panose="020E0507020206020404" pitchFamily="34" charset="0"/>
              </a:rPr>
              <a:t>Mealtimes</a:t>
            </a:r>
          </a:p>
          <a:p>
            <a:r>
              <a:rPr lang="en-US" sz="3200" dirty="0">
                <a:solidFill>
                  <a:schemeClr val="accent5">
                    <a:lumMod val="75000"/>
                  </a:schemeClr>
                </a:solidFill>
                <a:latin typeface="Copperplate Gothic Light" panose="020E0507020206020404" pitchFamily="34" charset="0"/>
              </a:rPr>
              <a:t>Screentime</a:t>
            </a:r>
          </a:p>
          <a:p>
            <a:r>
              <a:rPr lang="en-US" sz="3200" dirty="0">
                <a:solidFill>
                  <a:schemeClr val="accent5">
                    <a:lumMod val="75000"/>
                  </a:schemeClr>
                </a:solidFill>
                <a:latin typeface="Copperplate Gothic Light" panose="020E0507020206020404" pitchFamily="34" charset="0"/>
              </a:rPr>
              <a:t>Play</a:t>
            </a:r>
          </a:p>
          <a:p>
            <a:r>
              <a:rPr lang="en-US" sz="3200" dirty="0">
                <a:solidFill>
                  <a:schemeClr val="accent5">
                    <a:lumMod val="75000"/>
                  </a:schemeClr>
                </a:solidFill>
                <a:latin typeface="Copperplate Gothic Light" panose="020E0507020206020404" pitchFamily="34" charset="0"/>
              </a:rPr>
              <a:t>Conversation</a:t>
            </a:r>
          </a:p>
          <a:p>
            <a:r>
              <a:rPr lang="en-US" sz="3200" dirty="0">
                <a:solidFill>
                  <a:schemeClr val="accent5">
                    <a:lumMod val="75000"/>
                  </a:schemeClr>
                </a:solidFill>
                <a:latin typeface="Copperplate Gothic Light" panose="020E0507020206020404" pitchFamily="34" charset="0"/>
              </a:rPr>
              <a:t>Bedtime</a:t>
            </a:r>
          </a:p>
        </p:txBody>
      </p:sp>
    </p:spTree>
    <p:extLst>
      <p:ext uri="{BB962C8B-B14F-4D97-AF65-F5344CB8AC3E}">
        <p14:creationId xmlns:p14="http://schemas.microsoft.com/office/powerpoint/2010/main" val="164785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6A2ED-7E87-401A-A3B5-BD8F62403228}"/>
              </a:ext>
            </a:extLst>
          </p:cNvPr>
          <p:cNvSpPr>
            <a:spLocks noGrp="1"/>
          </p:cNvSpPr>
          <p:nvPr>
            <p:ph type="title"/>
          </p:nvPr>
        </p:nvSpPr>
        <p:spPr/>
        <p:txBody>
          <a:bodyPr>
            <a:normAutofit fontScale="90000"/>
          </a:bodyPr>
          <a:lstStyle/>
          <a:p>
            <a:r>
              <a:rPr lang="en-US" dirty="0">
                <a:solidFill>
                  <a:schemeClr val="accent1">
                    <a:lumMod val="50000"/>
                  </a:schemeClr>
                </a:solidFill>
              </a:rPr>
              <a:t>Assess: </a:t>
            </a:r>
            <a:br>
              <a:rPr lang="en-US" dirty="0">
                <a:solidFill>
                  <a:schemeClr val="accent1">
                    <a:lumMod val="50000"/>
                  </a:schemeClr>
                </a:solidFill>
              </a:rPr>
            </a:br>
            <a:r>
              <a:rPr lang="en-US" dirty="0">
                <a:solidFill>
                  <a:schemeClr val="accent1">
                    <a:lumMod val="50000"/>
                  </a:schemeClr>
                </a:solidFill>
              </a:rPr>
              <a:t>“What do mornings look like at your house?”</a:t>
            </a:r>
          </a:p>
        </p:txBody>
      </p:sp>
      <p:sp>
        <p:nvSpPr>
          <p:cNvPr id="3" name="Content Placeholder 2">
            <a:extLst>
              <a:ext uri="{FF2B5EF4-FFF2-40B4-BE49-F238E27FC236}">
                <a16:creationId xmlns:a16="http://schemas.microsoft.com/office/drawing/2014/main" id="{74A783E5-5D43-4B47-BE7E-D13A754C7BD7}"/>
              </a:ext>
            </a:extLst>
          </p:cNvPr>
          <p:cNvSpPr>
            <a:spLocks noGrp="1"/>
          </p:cNvSpPr>
          <p:nvPr>
            <p:ph idx="1"/>
          </p:nvPr>
        </p:nvSpPr>
        <p:spPr/>
        <p:txBody>
          <a:bodyPr>
            <a:normAutofit/>
          </a:bodyPr>
          <a:lstStyle/>
          <a:p>
            <a:endParaRPr lang="en-US" sz="3600" dirty="0"/>
          </a:p>
          <a:p>
            <a:pPr marL="0" indent="0">
              <a:buNone/>
            </a:pPr>
            <a:r>
              <a:rPr lang="en-US" sz="3600" dirty="0"/>
              <a:t>Ask parents if they are waking up to ‘monsters’…</a:t>
            </a:r>
          </a:p>
          <a:p>
            <a:pPr marL="0" indent="0">
              <a:buNone/>
            </a:pPr>
            <a:endParaRPr lang="en-US" sz="3600" dirty="0">
              <a:solidFill>
                <a:schemeClr val="accent2"/>
              </a:solidFill>
            </a:endParaRPr>
          </a:p>
          <a:p>
            <a:pPr marL="0" indent="0">
              <a:buNone/>
            </a:pPr>
            <a:r>
              <a:rPr lang="en-US" sz="3600" dirty="0">
                <a:solidFill>
                  <a:schemeClr val="accent2"/>
                </a:solidFill>
              </a:rPr>
              <a:t>And we’re not talking about their kids!</a:t>
            </a:r>
          </a:p>
        </p:txBody>
      </p:sp>
    </p:spTree>
    <p:extLst>
      <p:ext uri="{BB962C8B-B14F-4D97-AF65-F5344CB8AC3E}">
        <p14:creationId xmlns:p14="http://schemas.microsoft.com/office/powerpoint/2010/main" val="152533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B0140A-5931-4C21-A5A1-362DADF98C9C}"/>
              </a:ext>
            </a:extLst>
          </p:cNvPr>
          <p:cNvSpPr>
            <a:spLocks noGrp="1"/>
          </p:cNvSpPr>
          <p:nvPr>
            <p:ph type="title"/>
          </p:nvPr>
        </p:nvSpPr>
        <p:spPr/>
        <p:txBody>
          <a:bodyPr/>
          <a:lstStyle/>
          <a:p>
            <a:r>
              <a:rPr lang="en-US" dirty="0" err="1"/>
              <a:t>Earley’s</a:t>
            </a:r>
            <a:r>
              <a:rPr lang="en-US" dirty="0"/>
              <a:t> 3 ‘Monsters’ of the Morning</a:t>
            </a:r>
          </a:p>
        </p:txBody>
      </p:sp>
      <p:sp>
        <p:nvSpPr>
          <p:cNvPr id="5" name="Content Placeholder 4">
            <a:extLst>
              <a:ext uri="{FF2B5EF4-FFF2-40B4-BE49-F238E27FC236}">
                <a16:creationId xmlns:a16="http://schemas.microsoft.com/office/drawing/2014/main" id="{1B0DAF7D-034E-4309-9F69-FA7C965AFB29}"/>
              </a:ext>
            </a:extLst>
          </p:cNvPr>
          <p:cNvSpPr>
            <a:spLocks noGrp="1"/>
          </p:cNvSpPr>
          <p:nvPr>
            <p:ph sz="half" idx="1"/>
          </p:nvPr>
        </p:nvSpPr>
        <p:spPr/>
        <p:txBody>
          <a:bodyPr>
            <a:normAutofit/>
          </a:bodyPr>
          <a:lstStyle/>
          <a:p>
            <a:r>
              <a:rPr lang="en-US" sz="4000" dirty="0">
                <a:latin typeface="Dubai Medium" panose="020B0603030403030204" pitchFamily="34" charset="-78"/>
                <a:cs typeface="Dubai Medium" panose="020B0603030403030204" pitchFamily="34" charset="-78"/>
              </a:rPr>
              <a:t>Waking to scanning work emails = Waking to the </a:t>
            </a:r>
            <a:r>
              <a:rPr lang="en-US" sz="4000" dirty="0">
                <a:solidFill>
                  <a:srgbClr val="FF0000"/>
                </a:solidFill>
                <a:latin typeface="Dubai Medium" panose="020B0603030403030204" pitchFamily="34" charset="-78"/>
                <a:cs typeface="Dubai Medium" panose="020B0603030403030204" pitchFamily="34" charset="-78"/>
              </a:rPr>
              <a:t>‘Monster of Performance’</a:t>
            </a:r>
          </a:p>
        </p:txBody>
      </p:sp>
      <p:pic>
        <p:nvPicPr>
          <p:cNvPr id="6146" name="Picture 2" descr="4 research-backed ways to boost your productivity at work">
            <a:extLst>
              <a:ext uri="{FF2B5EF4-FFF2-40B4-BE49-F238E27FC236}">
                <a16:creationId xmlns:a16="http://schemas.microsoft.com/office/drawing/2014/main" id="{437800EA-298D-4AE1-A997-494DFAF3503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50089" y="2981325"/>
            <a:ext cx="4297778"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51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B0140A-5931-4C21-A5A1-362DADF98C9C}"/>
              </a:ext>
            </a:extLst>
          </p:cNvPr>
          <p:cNvSpPr>
            <a:spLocks noGrp="1"/>
          </p:cNvSpPr>
          <p:nvPr>
            <p:ph type="title"/>
          </p:nvPr>
        </p:nvSpPr>
        <p:spPr/>
        <p:txBody>
          <a:bodyPr/>
          <a:lstStyle/>
          <a:p>
            <a:r>
              <a:rPr lang="en-US" dirty="0" err="1"/>
              <a:t>Earley’s</a:t>
            </a:r>
            <a:r>
              <a:rPr lang="en-US" dirty="0"/>
              <a:t> 3 ‘Monsters’ of the Morning</a:t>
            </a:r>
          </a:p>
        </p:txBody>
      </p:sp>
      <p:sp>
        <p:nvSpPr>
          <p:cNvPr id="5" name="Content Placeholder 4">
            <a:extLst>
              <a:ext uri="{FF2B5EF4-FFF2-40B4-BE49-F238E27FC236}">
                <a16:creationId xmlns:a16="http://schemas.microsoft.com/office/drawing/2014/main" id="{1B0DAF7D-034E-4309-9F69-FA7C965AFB29}"/>
              </a:ext>
            </a:extLst>
          </p:cNvPr>
          <p:cNvSpPr>
            <a:spLocks noGrp="1"/>
          </p:cNvSpPr>
          <p:nvPr>
            <p:ph sz="half" idx="1"/>
          </p:nvPr>
        </p:nvSpPr>
        <p:spPr/>
        <p:txBody>
          <a:bodyPr>
            <a:normAutofit/>
          </a:bodyPr>
          <a:lstStyle/>
          <a:p>
            <a:r>
              <a:rPr lang="en-US" sz="4000" dirty="0">
                <a:latin typeface="Dubai Medium" panose="020B0603030403030204" pitchFamily="34" charset="-78"/>
                <a:cs typeface="Dubai Medium" panose="020B0603030403030204" pitchFamily="34" charset="-78"/>
              </a:rPr>
              <a:t>Waking to social media= </a:t>
            </a:r>
          </a:p>
          <a:p>
            <a:r>
              <a:rPr lang="en-US" sz="4000" dirty="0">
                <a:latin typeface="Dubai Medium" panose="020B0603030403030204" pitchFamily="34" charset="-78"/>
                <a:cs typeface="Dubai Medium" panose="020B0603030403030204" pitchFamily="34" charset="-78"/>
              </a:rPr>
              <a:t>Waking to the </a:t>
            </a:r>
            <a:r>
              <a:rPr lang="en-US" sz="4000" dirty="0">
                <a:solidFill>
                  <a:srgbClr val="FF0000"/>
                </a:solidFill>
                <a:latin typeface="Dubai Medium" panose="020B0603030403030204" pitchFamily="34" charset="-78"/>
                <a:cs typeface="Dubai Medium" panose="020B0603030403030204" pitchFamily="34" charset="-78"/>
              </a:rPr>
              <a:t>‘Monster of Comparison’</a:t>
            </a:r>
          </a:p>
        </p:txBody>
      </p:sp>
      <p:pic>
        <p:nvPicPr>
          <p:cNvPr id="7172" name="Picture 4" descr="The Comparison Trap | Psychology Today">
            <a:extLst>
              <a:ext uri="{FF2B5EF4-FFF2-40B4-BE49-F238E27FC236}">
                <a16:creationId xmlns:a16="http://schemas.microsoft.com/office/drawing/2014/main" id="{0A195034-A1BB-4779-A064-E75204B3227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25839" y="2352675"/>
            <a:ext cx="4423136" cy="3035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26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B0140A-5931-4C21-A5A1-362DADF98C9C}"/>
              </a:ext>
            </a:extLst>
          </p:cNvPr>
          <p:cNvSpPr>
            <a:spLocks noGrp="1"/>
          </p:cNvSpPr>
          <p:nvPr>
            <p:ph type="title"/>
          </p:nvPr>
        </p:nvSpPr>
        <p:spPr/>
        <p:txBody>
          <a:bodyPr/>
          <a:lstStyle/>
          <a:p>
            <a:r>
              <a:rPr lang="en-US" dirty="0" err="1"/>
              <a:t>Earley’s</a:t>
            </a:r>
            <a:r>
              <a:rPr lang="en-US" dirty="0"/>
              <a:t> 3 ‘Monsters’ of the Morning</a:t>
            </a:r>
          </a:p>
        </p:txBody>
      </p:sp>
      <p:sp>
        <p:nvSpPr>
          <p:cNvPr id="5" name="Content Placeholder 4">
            <a:extLst>
              <a:ext uri="{FF2B5EF4-FFF2-40B4-BE49-F238E27FC236}">
                <a16:creationId xmlns:a16="http://schemas.microsoft.com/office/drawing/2014/main" id="{1B0DAF7D-034E-4309-9F69-FA7C965AFB29}"/>
              </a:ext>
            </a:extLst>
          </p:cNvPr>
          <p:cNvSpPr>
            <a:spLocks noGrp="1"/>
          </p:cNvSpPr>
          <p:nvPr>
            <p:ph sz="half" idx="1"/>
          </p:nvPr>
        </p:nvSpPr>
        <p:spPr/>
        <p:txBody>
          <a:bodyPr>
            <a:normAutofit/>
          </a:bodyPr>
          <a:lstStyle/>
          <a:p>
            <a:r>
              <a:rPr lang="en-US" sz="4000" dirty="0">
                <a:latin typeface="Dubai Medium" panose="020B0603030403030204" pitchFamily="34" charset="-78"/>
                <a:cs typeface="Dubai Medium" panose="020B0603030403030204" pitchFamily="34" charset="-78"/>
              </a:rPr>
              <a:t>Waking to (many) news sources= </a:t>
            </a:r>
          </a:p>
          <a:p>
            <a:r>
              <a:rPr lang="en-US" sz="4000" dirty="0">
                <a:latin typeface="Dubai Medium" panose="020B0603030403030204" pitchFamily="34" charset="-78"/>
                <a:cs typeface="Dubai Medium" panose="020B0603030403030204" pitchFamily="34" charset="-78"/>
              </a:rPr>
              <a:t>Waking to the </a:t>
            </a:r>
            <a:r>
              <a:rPr lang="en-US" sz="4000" dirty="0">
                <a:solidFill>
                  <a:srgbClr val="FF0000"/>
                </a:solidFill>
                <a:latin typeface="Dubai Medium" panose="020B0603030403030204" pitchFamily="34" charset="-78"/>
                <a:cs typeface="Dubai Medium" panose="020B0603030403030204" pitchFamily="34" charset="-78"/>
              </a:rPr>
              <a:t>‘Monster of Fear and Anger’</a:t>
            </a:r>
          </a:p>
        </p:txBody>
      </p:sp>
      <p:pic>
        <p:nvPicPr>
          <p:cNvPr id="9218" name="Picture 2" descr="Why We're Living in the Age of Fear - Rolling Stone">
            <a:extLst>
              <a:ext uri="{FF2B5EF4-FFF2-40B4-BE49-F238E27FC236}">
                <a16:creationId xmlns:a16="http://schemas.microsoft.com/office/drawing/2014/main" id="{7A85EA73-A482-48D4-9E33-241505DED16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24701" y="1662599"/>
            <a:ext cx="3248024" cy="4506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23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1306-230F-42F6-8F30-47CA76068D12}"/>
              </a:ext>
            </a:extLst>
          </p:cNvPr>
          <p:cNvSpPr>
            <a:spLocks noGrp="1"/>
          </p:cNvSpPr>
          <p:nvPr>
            <p:ph type="title"/>
          </p:nvPr>
        </p:nvSpPr>
        <p:spPr/>
        <p:txBody>
          <a:bodyPr/>
          <a:lstStyle/>
          <a:p>
            <a:r>
              <a:rPr lang="en-US" dirty="0"/>
              <a:t>Instead…</a:t>
            </a:r>
          </a:p>
        </p:txBody>
      </p:sp>
      <p:sp>
        <p:nvSpPr>
          <p:cNvPr id="3" name="Content Placeholder 2">
            <a:extLst>
              <a:ext uri="{FF2B5EF4-FFF2-40B4-BE49-F238E27FC236}">
                <a16:creationId xmlns:a16="http://schemas.microsoft.com/office/drawing/2014/main" id="{F195C3C3-8191-469F-8255-EF33C94A766F}"/>
              </a:ext>
            </a:extLst>
          </p:cNvPr>
          <p:cNvSpPr>
            <a:spLocks noGrp="1"/>
          </p:cNvSpPr>
          <p:nvPr>
            <p:ph sz="half" idx="1"/>
          </p:nvPr>
        </p:nvSpPr>
        <p:spPr/>
        <p:txBody>
          <a:bodyPr>
            <a:normAutofit/>
          </a:bodyPr>
          <a:lstStyle/>
          <a:p>
            <a:endParaRPr lang="en-US" sz="3600" dirty="0"/>
          </a:p>
          <a:p>
            <a:r>
              <a:rPr lang="en-US" sz="3600" dirty="0">
                <a:latin typeface="Garamond" panose="02020404030301010803" pitchFamily="18" charset="0"/>
              </a:rPr>
              <a:t>Create the Ritual of ‘Gather and Send’</a:t>
            </a:r>
          </a:p>
        </p:txBody>
      </p:sp>
      <p:pic>
        <p:nvPicPr>
          <p:cNvPr id="8194" name="Picture 2" descr="Family Enjoying Morning At Home by Lumina">
            <a:extLst>
              <a:ext uri="{FF2B5EF4-FFF2-40B4-BE49-F238E27FC236}">
                <a16:creationId xmlns:a16="http://schemas.microsoft.com/office/drawing/2014/main" id="{3886E13E-A49F-45A3-8D98-5A49904F1A9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51124" y="2219325"/>
            <a:ext cx="4551699" cy="3028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03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0A3A73-F2BB-4897-A631-F5964CCEB09D}"/>
              </a:ext>
            </a:extLst>
          </p:cNvPr>
          <p:cNvSpPr>
            <a:spLocks noGrp="1"/>
          </p:cNvSpPr>
          <p:nvPr>
            <p:ph type="title"/>
          </p:nvPr>
        </p:nvSpPr>
        <p:spPr/>
        <p:txBody>
          <a:bodyPr/>
          <a:lstStyle/>
          <a:p>
            <a:r>
              <a:rPr lang="en-US" dirty="0">
                <a:solidFill>
                  <a:srgbClr val="00B050"/>
                </a:solidFill>
              </a:rPr>
              <a:t>Ideas for the morning</a:t>
            </a:r>
          </a:p>
        </p:txBody>
      </p:sp>
      <p:sp>
        <p:nvSpPr>
          <p:cNvPr id="6" name="Content Placeholder 5">
            <a:extLst>
              <a:ext uri="{FF2B5EF4-FFF2-40B4-BE49-F238E27FC236}">
                <a16:creationId xmlns:a16="http://schemas.microsoft.com/office/drawing/2014/main" id="{6264974D-072F-4D43-B379-DB408F3F769F}"/>
              </a:ext>
            </a:extLst>
          </p:cNvPr>
          <p:cNvSpPr>
            <a:spLocks noGrp="1"/>
          </p:cNvSpPr>
          <p:nvPr>
            <p:ph idx="1"/>
          </p:nvPr>
        </p:nvSpPr>
        <p:spPr/>
        <p:txBody>
          <a:bodyPr/>
          <a:lstStyle/>
          <a:p>
            <a:r>
              <a:rPr lang="en-US" sz="2000" dirty="0">
                <a:latin typeface="Bahnschrift Light" panose="020B0502040204020203" pitchFamily="34" charset="0"/>
              </a:rPr>
              <a:t>Parents will create the habit of keeping their phone out of sight, notifications off</a:t>
            </a:r>
          </a:p>
          <a:p>
            <a:r>
              <a:rPr lang="en-US" sz="2000" dirty="0">
                <a:latin typeface="Bahnschrift Light" panose="020B0502040204020203" pitchFamily="34" charset="0"/>
              </a:rPr>
              <a:t>Is there a way to playfully bring the child to the ‘place of communing?’</a:t>
            </a:r>
          </a:p>
          <a:p>
            <a:r>
              <a:rPr lang="en-US" sz="2000" dirty="0">
                <a:latin typeface="Bahnschrift Light" panose="020B0502040204020203" pitchFamily="34" charset="0"/>
              </a:rPr>
              <a:t>Discover meaningful ways to </a:t>
            </a:r>
            <a:r>
              <a:rPr lang="en-US" sz="2000" i="1" dirty="0">
                <a:latin typeface="Bahnschrift Light" panose="020B0502040204020203" pitchFamily="34" charset="0"/>
              </a:rPr>
              <a:t>join together </a:t>
            </a:r>
            <a:r>
              <a:rPr lang="en-US" sz="2000" dirty="0">
                <a:latin typeface="Bahnschrift Light" panose="020B0502040204020203" pitchFamily="34" charset="0"/>
              </a:rPr>
              <a:t>before leaving each other for the day:</a:t>
            </a:r>
          </a:p>
          <a:p>
            <a:pPr lvl="1"/>
            <a:r>
              <a:rPr lang="en-US" sz="1800" dirty="0">
                <a:latin typeface="Bahnschrift Light" panose="020B0502040204020203" pitchFamily="34" charset="0"/>
              </a:rPr>
              <a:t>Cuddling on the couch</a:t>
            </a:r>
          </a:p>
          <a:p>
            <a:pPr lvl="1"/>
            <a:r>
              <a:rPr lang="en-US" sz="1800" dirty="0">
                <a:latin typeface="Bahnschrift Light" panose="020B0502040204020203" pitchFamily="34" charset="0"/>
              </a:rPr>
              <a:t>Eating breakfast together</a:t>
            </a:r>
          </a:p>
          <a:p>
            <a:pPr lvl="1"/>
            <a:r>
              <a:rPr lang="en-US" sz="1800" dirty="0">
                <a:latin typeface="Bahnschrift Light" panose="020B0502040204020203" pitchFamily="34" charset="0"/>
              </a:rPr>
              <a:t>Packing lunch together</a:t>
            </a:r>
          </a:p>
          <a:p>
            <a:pPr lvl="1"/>
            <a:r>
              <a:rPr lang="en-US" sz="1800" dirty="0">
                <a:latin typeface="Bahnschrift Light" panose="020B0502040204020203" pitchFamily="34" charset="0"/>
              </a:rPr>
              <a:t>Listening to music the family enjoys</a:t>
            </a:r>
          </a:p>
          <a:p>
            <a:pPr lvl="1"/>
            <a:r>
              <a:rPr lang="en-US" sz="1800" dirty="0">
                <a:latin typeface="Bahnschrift Light" panose="020B0502040204020203" pitchFamily="34" charset="0"/>
              </a:rPr>
              <a:t>Saying a prayer together</a:t>
            </a:r>
          </a:p>
          <a:p>
            <a:pPr lvl="1"/>
            <a:r>
              <a:rPr lang="en-US" sz="1800" dirty="0">
                <a:latin typeface="Bahnschrift Light" panose="020B0502040204020203" pitchFamily="34" charset="0"/>
              </a:rPr>
              <a:t>Walking with them to the bus stop</a:t>
            </a:r>
          </a:p>
          <a:p>
            <a:pPr lvl="1"/>
            <a:endParaRPr lang="en-US" dirty="0"/>
          </a:p>
        </p:txBody>
      </p:sp>
    </p:spTree>
    <p:extLst>
      <p:ext uri="{BB962C8B-B14F-4D97-AF65-F5344CB8AC3E}">
        <p14:creationId xmlns:p14="http://schemas.microsoft.com/office/powerpoint/2010/main" val="342859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6">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6">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6">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6">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6">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 calcmode="lin" valueType="num">
                                      <p:cBhvr additive="base">
                                        <p:cTn id="39"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6">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 calcmode="lin" valueType="num">
                                      <p:cBhvr additive="base">
                                        <p:cTn id="43"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686C0-CE41-48C5-B15C-0698A74D726D}"/>
              </a:ext>
            </a:extLst>
          </p:cNvPr>
          <p:cNvSpPr>
            <a:spLocks noGrp="1"/>
          </p:cNvSpPr>
          <p:nvPr>
            <p:ph type="title"/>
          </p:nvPr>
        </p:nvSpPr>
        <p:spPr/>
        <p:txBody>
          <a:bodyPr/>
          <a:lstStyle/>
          <a:p>
            <a:r>
              <a:rPr lang="en-US" dirty="0"/>
              <a:t>Objective #2: </a:t>
            </a:r>
            <a:br>
              <a:rPr lang="en-US" dirty="0"/>
            </a:br>
            <a:r>
              <a:rPr lang="en-US" dirty="0"/>
              <a:t>Promote Growth in the Family</a:t>
            </a:r>
          </a:p>
        </p:txBody>
      </p:sp>
      <p:pic>
        <p:nvPicPr>
          <p:cNvPr id="4098" name="Picture 2" descr="Habits of the Household: Practicing the Story of God in Everyday Family  Rhythms by Justin Whitmel Earley">
            <a:extLst>
              <a:ext uri="{FF2B5EF4-FFF2-40B4-BE49-F238E27FC236}">
                <a16:creationId xmlns:a16="http://schemas.microsoft.com/office/drawing/2014/main" id="{1D0972B1-DEB9-4B57-BD5C-F7AE37A48A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0606" y="2614613"/>
            <a:ext cx="5950787" cy="3128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7A90A-4065-44FB-877B-E7AC97FD953C}"/>
              </a:ext>
            </a:extLst>
          </p:cNvPr>
          <p:cNvSpPr>
            <a:spLocks noGrp="1"/>
          </p:cNvSpPr>
          <p:nvPr>
            <p:ph type="title"/>
          </p:nvPr>
        </p:nvSpPr>
        <p:spPr/>
        <p:txBody>
          <a:bodyPr>
            <a:normAutofit/>
          </a:bodyPr>
          <a:lstStyle/>
          <a:p>
            <a:r>
              <a:rPr lang="en-US" dirty="0">
                <a:solidFill>
                  <a:schemeClr val="accent1">
                    <a:lumMod val="50000"/>
                  </a:schemeClr>
                </a:solidFill>
              </a:rPr>
              <a:t>Assess: </a:t>
            </a:r>
            <a:br>
              <a:rPr lang="en-US" dirty="0">
                <a:solidFill>
                  <a:schemeClr val="accent1">
                    <a:lumMod val="50000"/>
                  </a:schemeClr>
                </a:solidFill>
              </a:rPr>
            </a:br>
            <a:r>
              <a:rPr lang="en-US" dirty="0">
                <a:solidFill>
                  <a:schemeClr val="accent1">
                    <a:lumMod val="50000"/>
                  </a:schemeClr>
                </a:solidFill>
              </a:rPr>
              <a:t>“What are mealtimes like at your house?”</a:t>
            </a:r>
            <a:endParaRPr lang="en-US" dirty="0"/>
          </a:p>
        </p:txBody>
      </p:sp>
      <p:sp>
        <p:nvSpPr>
          <p:cNvPr id="3" name="Content Placeholder 2">
            <a:extLst>
              <a:ext uri="{FF2B5EF4-FFF2-40B4-BE49-F238E27FC236}">
                <a16:creationId xmlns:a16="http://schemas.microsoft.com/office/drawing/2014/main" id="{26D226DD-7FB7-4815-A519-53912427DA58}"/>
              </a:ext>
            </a:extLst>
          </p:cNvPr>
          <p:cNvSpPr>
            <a:spLocks noGrp="1"/>
          </p:cNvSpPr>
          <p:nvPr>
            <p:ph idx="1"/>
          </p:nvPr>
        </p:nvSpPr>
        <p:spPr/>
        <p:txBody>
          <a:bodyPr/>
          <a:lstStyle/>
          <a:p>
            <a:r>
              <a:rPr lang="en-US" sz="2400" b="0" i="0" dirty="0">
                <a:solidFill>
                  <a:srgbClr val="202124"/>
                </a:solidFill>
                <a:effectLst/>
                <a:latin typeface="Dubai Medium" panose="020B0603030403030204" pitchFamily="34" charset="-78"/>
                <a:cs typeface="Dubai Medium" panose="020B0603030403030204" pitchFamily="34" charset="-78"/>
              </a:rPr>
              <a:t>Family therapist Anne </a:t>
            </a:r>
            <a:r>
              <a:rPr lang="en-US" sz="2400" b="0" i="0" dirty="0" err="1">
                <a:solidFill>
                  <a:srgbClr val="202124"/>
                </a:solidFill>
                <a:effectLst/>
                <a:latin typeface="Dubai Medium" panose="020B0603030403030204" pitchFamily="34" charset="-78"/>
                <a:cs typeface="Dubai Medium" panose="020B0603030403030204" pitchFamily="34" charset="-78"/>
              </a:rPr>
              <a:t>Fishel</a:t>
            </a:r>
            <a:r>
              <a:rPr lang="en-US" sz="2400" b="0" i="0" dirty="0">
                <a:solidFill>
                  <a:srgbClr val="202124"/>
                </a:solidFill>
                <a:effectLst/>
                <a:latin typeface="Dubai Medium" panose="020B0603030403030204" pitchFamily="34" charset="-78"/>
                <a:cs typeface="Dubai Medium" panose="020B0603030403030204" pitchFamily="34" charset="-78"/>
              </a:rPr>
              <a:t> says only about </a:t>
            </a:r>
            <a:r>
              <a:rPr lang="en-US" sz="2400" b="1" i="0" dirty="0">
                <a:solidFill>
                  <a:srgbClr val="202124"/>
                </a:solidFill>
                <a:effectLst/>
                <a:latin typeface="Dubai Medium" panose="020B0603030403030204" pitchFamily="34" charset="-78"/>
                <a:cs typeface="Dubai Medium" panose="020B0603030403030204" pitchFamily="34" charset="-78"/>
              </a:rPr>
              <a:t>30% of families</a:t>
            </a:r>
            <a:r>
              <a:rPr lang="en-US" sz="2400" b="0" i="0" dirty="0">
                <a:solidFill>
                  <a:srgbClr val="202124"/>
                </a:solidFill>
                <a:effectLst/>
                <a:latin typeface="Dubai Medium" panose="020B0603030403030204" pitchFamily="34" charset="-78"/>
                <a:cs typeface="Dubai Medium" panose="020B0603030403030204" pitchFamily="34" charset="-78"/>
              </a:rPr>
              <a:t> regularly eat dinner together</a:t>
            </a:r>
          </a:p>
          <a:p>
            <a:endParaRPr lang="en-US" sz="2400" b="0" i="0" dirty="0">
              <a:solidFill>
                <a:srgbClr val="202124"/>
              </a:solidFill>
              <a:effectLst/>
              <a:latin typeface="Dubai Medium" panose="020B0603030403030204" pitchFamily="34" charset="-78"/>
              <a:cs typeface="Dubai Medium" panose="020B0603030403030204" pitchFamily="34" charset="-78"/>
            </a:endParaRPr>
          </a:p>
          <a:p>
            <a:r>
              <a:rPr lang="en-US" sz="2400" b="0" i="0" dirty="0">
                <a:solidFill>
                  <a:srgbClr val="404040"/>
                </a:solidFill>
                <a:effectLst/>
                <a:latin typeface="Dubai Medium" panose="020B0603030403030204" pitchFamily="34" charset="-78"/>
                <a:cs typeface="Dubai Medium" panose="020B0603030403030204" pitchFamily="34" charset="-78"/>
              </a:rPr>
              <a:t>“In affluent families the numbers have gone up, and in low income families they've gone down, which I think speaks to the extra stressors of having to work extra jobs, having unpredictable schedules, and not having as much access to healthy food.”</a:t>
            </a:r>
          </a:p>
          <a:p>
            <a:pPr marL="0" indent="0">
              <a:buNone/>
            </a:pPr>
            <a:endParaRPr lang="en-US" sz="2400" dirty="0">
              <a:solidFill>
                <a:srgbClr val="202124"/>
              </a:solidFill>
              <a:latin typeface="Dubai Medium" panose="020B0603030403030204" pitchFamily="34" charset="-78"/>
              <a:cs typeface="Dubai Medium" panose="020B0603030403030204" pitchFamily="34" charset="-78"/>
            </a:endParaRPr>
          </a:p>
          <a:p>
            <a:endParaRPr lang="en-US" b="0" i="0" dirty="0">
              <a:solidFill>
                <a:srgbClr val="202124"/>
              </a:solidFill>
              <a:effectLst/>
              <a:latin typeface="Google Sans Text"/>
            </a:endParaRPr>
          </a:p>
          <a:p>
            <a:endParaRPr lang="en-US" dirty="0">
              <a:solidFill>
                <a:srgbClr val="202124"/>
              </a:solidFill>
              <a:latin typeface="Google Sans Text"/>
            </a:endParaRPr>
          </a:p>
          <a:p>
            <a:endParaRPr lang="en-US" dirty="0"/>
          </a:p>
        </p:txBody>
      </p:sp>
    </p:spTree>
    <p:extLst>
      <p:ext uri="{BB962C8B-B14F-4D97-AF65-F5344CB8AC3E}">
        <p14:creationId xmlns:p14="http://schemas.microsoft.com/office/powerpoint/2010/main" val="49408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8290B-7F03-4EE1-A8FC-CA2756BFD530}"/>
              </a:ext>
            </a:extLst>
          </p:cNvPr>
          <p:cNvSpPr>
            <a:spLocks noGrp="1"/>
          </p:cNvSpPr>
          <p:nvPr>
            <p:ph type="title"/>
          </p:nvPr>
        </p:nvSpPr>
        <p:spPr/>
        <p:txBody>
          <a:bodyPr/>
          <a:lstStyle/>
          <a:p>
            <a:r>
              <a:rPr lang="en-US" dirty="0">
                <a:solidFill>
                  <a:srgbClr val="00B050"/>
                </a:solidFill>
              </a:rPr>
              <a:t>Family Dinners are hugely important…</a:t>
            </a:r>
          </a:p>
        </p:txBody>
      </p:sp>
      <p:sp>
        <p:nvSpPr>
          <p:cNvPr id="3" name="Content Placeholder 2">
            <a:extLst>
              <a:ext uri="{FF2B5EF4-FFF2-40B4-BE49-F238E27FC236}">
                <a16:creationId xmlns:a16="http://schemas.microsoft.com/office/drawing/2014/main" id="{53025352-0BDC-4543-9BC8-A0C7E3CDFAAA}"/>
              </a:ext>
            </a:extLst>
          </p:cNvPr>
          <p:cNvSpPr>
            <a:spLocks noGrp="1"/>
          </p:cNvSpPr>
          <p:nvPr>
            <p:ph idx="1"/>
          </p:nvPr>
        </p:nvSpPr>
        <p:spPr/>
        <p:txBody>
          <a:bodyPr>
            <a:normAutofit/>
          </a:bodyPr>
          <a:lstStyle/>
          <a:p>
            <a:r>
              <a:rPr lang="en-US" sz="2800" b="0" i="0" dirty="0">
                <a:solidFill>
                  <a:srgbClr val="404040"/>
                </a:solidFill>
                <a:effectLst/>
                <a:latin typeface="Arial Narrow" panose="020B0606020202030204" pitchFamily="34" charset="0"/>
              </a:rPr>
              <a:t>80% of teenagers say that family dinner is the time of the day they're most likely to talk to their parents.</a:t>
            </a:r>
          </a:p>
          <a:p>
            <a:r>
              <a:rPr lang="en-US" sz="2800" b="0" i="0" dirty="0">
                <a:solidFill>
                  <a:srgbClr val="404040"/>
                </a:solidFill>
                <a:effectLst/>
                <a:latin typeface="Arial Narrow" panose="020B0606020202030204" pitchFamily="34" charset="0"/>
              </a:rPr>
              <a:t>Regular family dinners are associated with lower rates of depression, anxiety, substance abuse, eating disorders, higher rates of resiliency and higher self esteem.</a:t>
            </a:r>
          </a:p>
          <a:p>
            <a:r>
              <a:rPr lang="en-US" sz="2800" b="0" i="0" dirty="0">
                <a:solidFill>
                  <a:srgbClr val="404040"/>
                </a:solidFill>
                <a:effectLst/>
                <a:latin typeface="Arial Narrow" panose="020B0606020202030204" pitchFamily="34" charset="0"/>
              </a:rPr>
              <a:t>Kids who grow up having family dinners, tend to eat more healthily and to have lower rates of obesity later in life.</a:t>
            </a:r>
            <a:endParaRPr lang="en-US" sz="2800" b="0" i="0" dirty="0">
              <a:solidFill>
                <a:srgbClr val="202124"/>
              </a:solidFill>
              <a:effectLst/>
              <a:latin typeface="Arial Narrow" panose="020B0606020202030204" pitchFamily="34" charset="0"/>
            </a:endParaRPr>
          </a:p>
          <a:p>
            <a:endParaRPr lang="en-US" dirty="0">
              <a:solidFill>
                <a:srgbClr val="202124"/>
              </a:solidFill>
              <a:latin typeface="Google Sans Text"/>
            </a:endParaRPr>
          </a:p>
          <a:p>
            <a:endParaRPr lang="en-US" dirty="0"/>
          </a:p>
        </p:txBody>
      </p:sp>
    </p:spTree>
    <p:extLst>
      <p:ext uri="{BB962C8B-B14F-4D97-AF65-F5344CB8AC3E}">
        <p14:creationId xmlns:p14="http://schemas.microsoft.com/office/powerpoint/2010/main" val="82264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2735C-D0DE-452D-BE3C-7002DFE622EE}"/>
              </a:ext>
            </a:extLst>
          </p:cNvPr>
          <p:cNvSpPr>
            <a:spLocks noGrp="1"/>
          </p:cNvSpPr>
          <p:nvPr>
            <p:ph type="title"/>
          </p:nvPr>
        </p:nvSpPr>
        <p:spPr/>
        <p:txBody>
          <a:bodyPr/>
          <a:lstStyle/>
          <a:p>
            <a:r>
              <a:rPr lang="en-US" dirty="0"/>
              <a:t>What is really at the center of mealtimes?</a:t>
            </a:r>
          </a:p>
        </p:txBody>
      </p:sp>
      <p:sp>
        <p:nvSpPr>
          <p:cNvPr id="3" name="Content Placeholder 2">
            <a:extLst>
              <a:ext uri="{FF2B5EF4-FFF2-40B4-BE49-F238E27FC236}">
                <a16:creationId xmlns:a16="http://schemas.microsoft.com/office/drawing/2014/main" id="{6BDDFB18-4FEA-4284-9A95-D73C09B86D8F}"/>
              </a:ext>
            </a:extLst>
          </p:cNvPr>
          <p:cNvSpPr>
            <a:spLocks noGrp="1"/>
          </p:cNvSpPr>
          <p:nvPr>
            <p:ph idx="1"/>
          </p:nvPr>
        </p:nvSpPr>
        <p:spPr/>
        <p:txBody>
          <a:bodyPr/>
          <a:lstStyle/>
          <a:p>
            <a:pPr marL="0" indent="0" algn="ctr">
              <a:buNone/>
            </a:pPr>
            <a:r>
              <a:rPr lang="en-US" sz="4400" dirty="0">
                <a:solidFill>
                  <a:srgbClr val="7030A0"/>
                </a:solidFill>
                <a:latin typeface="Garamond" panose="02020404030301010803" pitchFamily="18" charset="0"/>
              </a:rPr>
              <a:t>COMMUNING, not consuming</a:t>
            </a:r>
          </a:p>
          <a:p>
            <a:endParaRPr lang="en-US" dirty="0"/>
          </a:p>
          <a:p>
            <a:endParaRPr lang="en-US" dirty="0"/>
          </a:p>
          <a:p>
            <a:pPr marL="0" indent="0" algn="ctr">
              <a:buNone/>
            </a:pPr>
            <a:r>
              <a:rPr lang="en-US" sz="2400" b="0" i="0" dirty="0">
                <a:solidFill>
                  <a:srgbClr val="404040"/>
                </a:solidFill>
                <a:effectLst/>
                <a:latin typeface="Bahnschrift" panose="020B0502040204020203" pitchFamily="34" charset="0"/>
              </a:rPr>
              <a:t>It's not so much the act of eating together as much as it is about connection, and </a:t>
            </a:r>
            <a:r>
              <a:rPr lang="en-US" sz="2400" dirty="0">
                <a:solidFill>
                  <a:srgbClr val="404040"/>
                </a:solidFill>
                <a:latin typeface="Bahnschrift" panose="020B0502040204020203" pitchFamily="34" charset="0"/>
              </a:rPr>
              <a:t>engaging in </a:t>
            </a:r>
            <a:r>
              <a:rPr lang="en-US" sz="2400" b="0" i="0" dirty="0">
                <a:solidFill>
                  <a:srgbClr val="404040"/>
                </a:solidFill>
                <a:effectLst/>
                <a:latin typeface="Bahnschrift" panose="020B0502040204020203" pitchFamily="34" charset="0"/>
              </a:rPr>
              <a:t>quality time together</a:t>
            </a:r>
          </a:p>
          <a:p>
            <a:pPr algn="ctr"/>
            <a:endParaRPr lang="en-US" sz="2400" dirty="0">
              <a:solidFill>
                <a:srgbClr val="404040"/>
              </a:solidFill>
              <a:latin typeface="Bahnschrift" panose="020B0502040204020203" pitchFamily="34" charset="0"/>
            </a:endParaRPr>
          </a:p>
          <a:p>
            <a:pPr marL="0" indent="0" algn="ctr">
              <a:buNone/>
            </a:pPr>
            <a:r>
              <a:rPr lang="en-US" sz="2400" b="0" i="0" dirty="0">
                <a:solidFill>
                  <a:srgbClr val="404040"/>
                </a:solidFill>
                <a:effectLst/>
                <a:latin typeface="Bahnschrift" panose="020B0502040204020203" pitchFamily="34" charset="0"/>
              </a:rPr>
              <a:t>(I know this is hard to pull off, especially with young children)</a:t>
            </a:r>
            <a:endParaRPr lang="en-US" sz="2400" dirty="0">
              <a:latin typeface="Bahnschrift" panose="020B0502040204020203" pitchFamily="34" charset="0"/>
            </a:endParaRPr>
          </a:p>
        </p:txBody>
      </p:sp>
    </p:spTree>
    <p:extLst>
      <p:ext uri="{BB962C8B-B14F-4D97-AF65-F5344CB8AC3E}">
        <p14:creationId xmlns:p14="http://schemas.microsoft.com/office/powerpoint/2010/main" val="315459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ED474-D019-4A3F-BABF-B158628492F8}"/>
              </a:ext>
            </a:extLst>
          </p:cNvPr>
          <p:cNvSpPr>
            <a:spLocks noGrp="1"/>
          </p:cNvSpPr>
          <p:nvPr>
            <p:ph type="title"/>
          </p:nvPr>
        </p:nvSpPr>
        <p:spPr/>
        <p:txBody>
          <a:bodyPr/>
          <a:lstStyle/>
          <a:p>
            <a:r>
              <a:rPr lang="en-US" dirty="0">
                <a:solidFill>
                  <a:srgbClr val="00B050"/>
                </a:solidFill>
              </a:rPr>
              <a:t>Ideas for mealtimes</a:t>
            </a:r>
          </a:p>
        </p:txBody>
      </p:sp>
      <p:sp>
        <p:nvSpPr>
          <p:cNvPr id="3" name="Content Placeholder 2">
            <a:extLst>
              <a:ext uri="{FF2B5EF4-FFF2-40B4-BE49-F238E27FC236}">
                <a16:creationId xmlns:a16="http://schemas.microsoft.com/office/drawing/2014/main" id="{CA3E6318-5144-47D5-A6BD-677BB6EFD4F3}"/>
              </a:ext>
            </a:extLst>
          </p:cNvPr>
          <p:cNvSpPr>
            <a:spLocks noGrp="1"/>
          </p:cNvSpPr>
          <p:nvPr>
            <p:ph idx="1"/>
          </p:nvPr>
        </p:nvSpPr>
        <p:spPr/>
        <p:txBody>
          <a:bodyPr>
            <a:normAutofit fontScale="92500" lnSpcReduction="10000"/>
          </a:bodyPr>
          <a:lstStyle/>
          <a:p>
            <a:r>
              <a:rPr lang="en-US" sz="2000" dirty="0"/>
              <a:t>Involve the children (or A child) in meal prep or setting the table</a:t>
            </a:r>
          </a:p>
          <a:p>
            <a:r>
              <a:rPr lang="en-US" sz="2000" dirty="0"/>
              <a:t>No electronic devices at the table</a:t>
            </a:r>
          </a:p>
          <a:p>
            <a:r>
              <a:rPr lang="en-US" sz="2000" dirty="0"/>
              <a:t>Introduce a semi-structured communication activity (i.e. ‘pass the pepper’ or ‘best and worst of the day’)</a:t>
            </a:r>
          </a:p>
          <a:p>
            <a:endParaRPr lang="en-US" sz="2000" dirty="0"/>
          </a:p>
          <a:p>
            <a:r>
              <a:rPr lang="en-US" sz="2000" dirty="0"/>
              <a:t>It’s where relationship building CAN happen…in it’s raw, unvarnished, and sometimes chaotic form</a:t>
            </a:r>
          </a:p>
          <a:p>
            <a:endParaRPr lang="en-US" sz="2000" dirty="0"/>
          </a:p>
          <a:p>
            <a:r>
              <a:rPr lang="en-US" sz="2000" dirty="0"/>
              <a:t>For more ideas, check out:</a:t>
            </a:r>
          </a:p>
          <a:p>
            <a:pPr marL="0" indent="0">
              <a:buNone/>
            </a:pPr>
            <a:r>
              <a:rPr lang="en-US" sz="2000" dirty="0">
                <a:latin typeface="Dubai Medium" panose="020B0603030403030204" pitchFamily="34" charset="-78"/>
                <a:cs typeface="Dubai Medium" panose="020B0603030403030204" pitchFamily="34" charset="-78"/>
              </a:rPr>
              <a:t>	The Family Dinner Project – thefamilydinnerproject.org</a:t>
            </a:r>
          </a:p>
          <a:p>
            <a:endParaRPr lang="en-US" dirty="0"/>
          </a:p>
        </p:txBody>
      </p:sp>
    </p:spTree>
    <p:extLst>
      <p:ext uri="{BB962C8B-B14F-4D97-AF65-F5344CB8AC3E}">
        <p14:creationId xmlns:p14="http://schemas.microsoft.com/office/powerpoint/2010/main" val="167130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anim calcmode="lin" valueType="num">
                                      <p:cBhvr>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03577-F46F-417A-824D-985B1110163F}"/>
              </a:ext>
            </a:extLst>
          </p:cNvPr>
          <p:cNvSpPr>
            <a:spLocks noGrp="1"/>
          </p:cNvSpPr>
          <p:nvPr>
            <p:ph type="title"/>
          </p:nvPr>
        </p:nvSpPr>
        <p:spPr/>
        <p:txBody>
          <a:bodyPr>
            <a:normAutofit fontScale="90000"/>
          </a:bodyPr>
          <a:lstStyle/>
          <a:p>
            <a:r>
              <a:rPr lang="en-US" dirty="0">
                <a:solidFill>
                  <a:schemeClr val="accent1">
                    <a:lumMod val="50000"/>
                  </a:schemeClr>
                </a:solidFill>
              </a:rPr>
              <a:t>Assess: </a:t>
            </a:r>
            <a:br>
              <a:rPr lang="en-US" dirty="0">
                <a:solidFill>
                  <a:schemeClr val="accent1">
                    <a:lumMod val="50000"/>
                  </a:schemeClr>
                </a:solidFill>
              </a:rPr>
            </a:br>
            <a:r>
              <a:rPr lang="en-US" dirty="0">
                <a:solidFill>
                  <a:schemeClr val="accent1">
                    <a:lumMod val="50000"/>
                  </a:schemeClr>
                </a:solidFill>
              </a:rPr>
              <a:t>“What are the screentime habits at your house?”</a:t>
            </a:r>
            <a:endParaRPr lang="en-US" dirty="0"/>
          </a:p>
        </p:txBody>
      </p:sp>
      <p:sp>
        <p:nvSpPr>
          <p:cNvPr id="4" name="Content Placeholder 3">
            <a:extLst>
              <a:ext uri="{FF2B5EF4-FFF2-40B4-BE49-F238E27FC236}">
                <a16:creationId xmlns:a16="http://schemas.microsoft.com/office/drawing/2014/main" id="{38E76BB2-D8D9-4F09-9400-EB2D69EAB19A}"/>
              </a:ext>
            </a:extLst>
          </p:cNvPr>
          <p:cNvSpPr>
            <a:spLocks noGrp="1"/>
          </p:cNvSpPr>
          <p:nvPr>
            <p:ph sz="half" idx="1"/>
          </p:nvPr>
        </p:nvSpPr>
        <p:spPr/>
        <p:txBody>
          <a:bodyPr/>
          <a:lstStyle/>
          <a:p>
            <a:pPr marL="0" indent="0">
              <a:buNone/>
            </a:pPr>
            <a:r>
              <a:rPr lang="en-US" sz="2400" dirty="0">
                <a:latin typeface="Garamond" panose="02020404030301010803" pitchFamily="18" charset="0"/>
              </a:rPr>
              <a:t>What writer Justin </a:t>
            </a:r>
            <a:r>
              <a:rPr lang="en-US" sz="2400" dirty="0" err="1">
                <a:latin typeface="Garamond" panose="02020404030301010803" pitchFamily="18" charset="0"/>
              </a:rPr>
              <a:t>Earley</a:t>
            </a:r>
            <a:r>
              <a:rPr lang="en-US" sz="2400" dirty="0">
                <a:latin typeface="Garamond" panose="02020404030301010803" pitchFamily="18" charset="0"/>
              </a:rPr>
              <a:t> terms:</a:t>
            </a:r>
          </a:p>
          <a:p>
            <a:endParaRPr lang="en-US" dirty="0"/>
          </a:p>
          <a:p>
            <a:pPr marL="0" indent="0">
              <a:buNone/>
            </a:pPr>
            <a:r>
              <a:rPr lang="en-US" sz="4800" dirty="0">
                <a:solidFill>
                  <a:srgbClr val="7030A0"/>
                </a:solidFill>
                <a:latin typeface="Garamond" panose="02020404030301010803" pitchFamily="18" charset="0"/>
              </a:rPr>
              <a:t>‘The Fight for Formation’</a:t>
            </a:r>
          </a:p>
        </p:txBody>
      </p:sp>
      <p:pic>
        <p:nvPicPr>
          <p:cNvPr id="10242" name="Picture 2" descr="The Dangers Of Teenage Cell Phone Addiction and How To Avoid Them">
            <a:extLst>
              <a:ext uri="{FF2B5EF4-FFF2-40B4-BE49-F238E27FC236}">
                <a16:creationId xmlns:a16="http://schemas.microsoft.com/office/drawing/2014/main" id="{2DFBD4F7-8C11-4DA9-B833-4F042943F38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89458" y="2638426"/>
            <a:ext cx="4279390" cy="2600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04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1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DE6A5-49C3-47A3-A111-F78150EE1A7D}"/>
              </a:ext>
            </a:extLst>
          </p:cNvPr>
          <p:cNvSpPr>
            <a:spLocks noGrp="1"/>
          </p:cNvSpPr>
          <p:nvPr>
            <p:ph type="title"/>
          </p:nvPr>
        </p:nvSpPr>
        <p:spPr/>
        <p:txBody>
          <a:bodyPr/>
          <a:lstStyle/>
          <a:p>
            <a:r>
              <a:rPr lang="en-US" dirty="0"/>
              <a:t>The reality</a:t>
            </a:r>
          </a:p>
        </p:txBody>
      </p:sp>
      <p:sp>
        <p:nvSpPr>
          <p:cNvPr id="3" name="Content Placeholder 2">
            <a:extLst>
              <a:ext uri="{FF2B5EF4-FFF2-40B4-BE49-F238E27FC236}">
                <a16:creationId xmlns:a16="http://schemas.microsoft.com/office/drawing/2014/main" id="{9AF9EB82-BC14-4C4C-A8DC-32EFE0DD70E0}"/>
              </a:ext>
            </a:extLst>
          </p:cNvPr>
          <p:cNvSpPr>
            <a:spLocks noGrp="1"/>
          </p:cNvSpPr>
          <p:nvPr>
            <p:ph sz="half" idx="1"/>
          </p:nvPr>
        </p:nvSpPr>
        <p:spPr/>
        <p:txBody>
          <a:bodyPr>
            <a:normAutofit fontScale="92500"/>
          </a:bodyPr>
          <a:lstStyle/>
          <a:p>
            <a:pPr marL="0" indent="0">
              <a:buNone/>
            </a:pPr>
            <a:r>
              <a:rPr lang="en-US" sz="3600" dirty="0">
                <a:solidFill>
                  <a:schemeClr val="accent1">
                    <a:lumMod val="50000"/>
                  </a:schemeClr>
                </a:solidFill>
                <a:latin typeface="Garamond" panose="02020404030301010803" pitchFamily="18" charset="0"/>
              </a:rPr>
              <a:t>Our Children are constantly being </a:t>
            </a:r>
            <a:r>
              <a:rPr lang="en-US" sz="3600" b="1" dirty="0">
                <a:solidFill>
                  <a:schemeClr val="accent1">
                    <a:lumMod val="50000"/>
                  </a:schemeClr>
                </a:solidFill>
                <a:latin typeface="Garamond" panose="02020404030301010803" pitchFamily="18" charset="0"/>
              </a:rPr>
              <a:t>shaped</a:t>
            </a:r>
            <a:r>
              <a:rPr lang="en-US" sz="3600" dirty="0">
                <a:solidFill>
                  <a:schemeClr val="accent1">
                    <a:lumMod val="50000"/>
                  </a:schemeClr>
                </a:solidFill>
                <a:latin typeface="Garamond" panose="02020404030301010803" pitchFamily="18" charset="0"/>
              </a:rPr>
              <a:t>… </a:t>
            </a:r>
          </a:p>
          <a:p>
            <a:pPr marL="0" indent="0">
              <a:buNone/>
            </a:pPr>
            <a:endParaRPr lang="en-US" sz="3600" dirty="0">
              <a:latin typeface="Garamond" panose="02020404030301010803" pitchFamily="18" charset="0"/>
            </a:endParaRPr>
          </a:p>
          <a:p>
            <a:pPr marL="0" indent="0">
              <a:buNone/>
            </a:pPr>
            <a:r>
              <a:rPr lang="en-US" sz="3600" b="1" dirty="0">
                <a:latin typeface="Garamond" panose="02020404030301010803" pitchFamily="18" charset="0"/>
              </a:rPr>
              <a:t>there is no neutral.</a:t>
            </a:r>
          </a:p>
        </p:txBody>
      </p:sp>
      <p:sp>
        <p:nvSpPr>
          <p:cNvPr id="4" name="Content Placeholder 3">
            <a:extLst>
              <a:ext uri="{FF2B5EF4-FFF2-40B4-BE49-F238E27FC236}">
                <a16:creationId xmlns:a16="http://schemas.microsoft.com/office/drawing/2014/main" id="{A24E2FA1-E9D3-43AF-8D36-7210E855DF88}"/>
              </a:ext>
            </a:extLst>
          </p:cNvPr>
          <p:cNvSpPr>
            <a:spLocks noGrp="1"/>
          </p:cNvSpPr>
          <p:nvPr>
            <p:ph sz="half" idx="2"/>
          </p:nvPr>
        </p:nvSpPr>
        <p:spPr/>
        <p:txBody>
          <a:bodyPr>
            <a:normAutofit fontScale="92500"/>
          </a:bodyPr>
          <a:lstStyle/>
          <a:p>
            <a:pPr marL="0" indent="0">
              <a:buNone/>
            </a:pPr>
            <a:r>
              <a:rPr lang="en-US" sz="3000" dirty="0">
                <a:solidFill>
                  <a:schemeClr val="accent1">
                    <a:lumMod val="50000"/>
                  </a:schemeClr>
                </a:solidFill>
              </a:rPr>
              <a:t>Parents need to make a decision about </a:t>
            </a:r>
            <a:r>
              <a:rPr lang="en-US" sz="3000" b="1" dirty="0">
                <a:solidFill>
                  <a:schemeClr val="accent1">
                    <a:lumMod val="50000"/>
                  </a:schemeClr>
                </a:solidFill>
              </a:rPr>
              <a:t>exposure</a:t>
            </a:r>
            <a:r>
              <a:rPr lang="en-US" sz="3000" dirty="0">
                <a:solidFill>
                  <a:schemeClr val="accent1">
                    <a:lumMod val="50000"/>
                  </a:schemeClr>
                </a:solidFill>
              </a:rPr>
              <a:t>.</a:t>
            </a:r>
          </a:p>
          <a:p>
            <a:endParaRPr lang="en-US" sz="3200" dirty="0">
              <a:solidFill>
                <a:schemeClr val="accent1">
                  <a:lumMod val="50000"/>
                </a:schemeClr>
              </a:solidFill>
            </a:endParaRPr>
          </a:p>
          <a:p>
            <a:pPr marL="0" indent="0">
              <a:buNone/>
            </a:pPr>
            <a:r>
              <a:rPr lang="en-US" sz="3200" dirty="0">
                <a:solidFill>
                  <a:schemeClr val="accent1">
                    <a:lumMod val="50000"/>
                  </a:schemeClr>
                </a:solidFill>
              </a:rPr>
              <a:t>The decision will have a great deal to do with what </a:t>
            </a:r>
            <a:r>
              <a:rPr lang="en-US" sz="3200" i="1" dirty="0">
                <a:solidFill>
                  <a:schemeClr val="accent1">
                    <a:lumMod val="50000"/>
                  </a:schemeClr>
                </a:solidFill>
              </a:rPr>
              <a:t>morals and values </a:t>
            </a:r>
            <a:r>
              <a:rPr lang="en-US" sz="3200" dirty="0">
                <a:solidFill>
                  <a:schemeClr val="accent1">
                    <a:lumMod val="50000"/>
                  </a:schemeClr>
                </a:solidFill>
              </a:rPr>
              <a:t>their children align.</a:t>
            </a:r>
          </a:p>
        </p:txBody>
      </p:sp>
    </p:spTree>
    <p:extLst>
      <p:ext uri="{BB962C8B-B14F-4D97-AF65-F5344CB8AC3E}">
        <p14:creationId xmlns:p14="http://schemas.microsoft.com/office/powerpoint/2010/main" val="41619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4F6C59-1A6D-4C7D-98CB-4E43454CF72F}"/>
              </a:ext>
            </a:extLst>
          </p:cNvPr>
          <p:cNvSpPr>
            <a:spLocks noGrp="1"/>
          </p:cNvSpPr>
          <p:nvPr>
            <p:ph type="title"/>
          </p:nvPr>
        </p:nvSpPr>
        <p:spPr/>
        <p:txBody>
          <a:bodyPr/>
          <a:lstStyle/>
          <a:p>
            <a:r>
              <a:rPr lang="en-US" dirty="0"/>
              <a:t>Parenting is hard…and it’s nonstop…</a:t>
            </a:r>
          </a:p>
        </p:txBody>
      </p:sp>
      <p:sp>
        <p:nvSpPr>
          <p:cNvPr id="6" name="Content Placeholder 5">
            <a:extLst>
              <a:ext uri="{FF2B5EF4-FFF2-40B4-BE49-F238E27FC236}">
                <a16:creationId xmlns:a16="http://schemas.microsoft.com/office/drawing/2014/main" id="{63CE2804-B888-42B3-8157-4C63552F746C}"/>
              </a:ext>
            </a:extLst>
          </p:cNvPr>
          <p:cNvSpPr>
            <a:spLocks noGrp="1"/>
          </p:cNvSpPr>
          <p:nvPr>
            <p:ph idx="1"/>
          </p:nvPr>
        </p:nvSpPr>
        <p:spPr/>
        <p:txBody>
          <a:bodyPr>
            <a:normAutofit/>
          </a:bodyPr>
          <a:lstStyle/>
          <a:p>
            <a:r>
              <a:rPr lang="en-US" sz="2800" dirty="0"/>
              <a:t>But has the parent formed a ‘</a:t>
            </a:r>
            <a:r>
              <a:rPr lang="en-US" sz="2800" b="1" dirty="0"/>
              <a:t>screentime rut</a:t>
            </a:r>
            <a:r>
              <a:rPr lang="en-US" sz="2800" dirty="0"/>
              <a:t>’ in their child as a result of the desire for peace and quiet?</a:t>
            </a:r>
          </a:p>
          <a:p>
            <a:endParaRPr lang="en-US" sz="2800" dirty="0"/>
          </a:p>
          <a:p>
            <a:r>
              <a:rPr lang="en-US" sz="2800" dirty="0">
                <a:solidFill>
                  <a:srgbClr val="FF0000"/>
                </a:solidFill>
              </a:rPr>
              <a:t>We have inadvertently created a problem of </a:t>
            </a:r>
            <a:r>
              <a:rPr lang="en-US" sz="2800" b="1" dirty="0">
                <a:solidFill>
                  <a:srgbClr val="FF0000"/>
                </a:solidFill>
              </a:rPr>
              <a:t>high stimulation activity seeking </a:t>
            </a:r>
            <a:r>
              <a:rPr lang="en-US" sz="2800" dirty="0">
                <a:solidFill>
                  <a:srgbClr val="FF0000"/>
                </a:solidFill>
              </a:rPr>
              <a:t>in our children.</a:t>
            </a:r>
          </a:p>
          <a:p>
            <a:endParaRPr lang="en-US" sz="2800" dirty="0"/>
          </a:p>
        </p:txBody>
      </p:sp>
    </p:spTree>
    <p:extLst>
      <p:ext uri="{BB962C8B-B14F-4D97-AF65-F5344CB8AC3E}">
        <p14:creationId xmlns:p14="http://schemas.microsoft.com/office/powerpoint/2010/main" val="219613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1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9729A-EFE8-4DFD-87BC-C7292CF12F11}"/>
              </a:ext>
            </a:extLst>
          </p:cNvPr>
          <p:cNvSpPr>
            <a:spLocks noGrp="1"/>
          </p:cNvSpPr>
          <p:nvPr>
            <p:ph type="title"/>
          </p:nvPr>
        </p:nvSpPr>
        <p:spPr/>
        <p:txBody>
          <a:bodyPr>
            <a:normAutofit/>
          </a:bodyPr>
          <a:lstStyle/>
          <a:p>
            <a:r>
              <a:rPr lang="en-US" sz="3600" dirty="0">
                <a:solidFill>
                  <a:srgbClr val="00B050"/>
                </a:solidFill>
              </a:rPr>
              <a:t>Ideas for limiting and monitoring screens…</a:t>
            </a:r>
          </a:p>
        </p:txBody>
      </p:sp>
      <p:sp>
        <p:nvSpPr>
          <p:cNvPr id="3" name="Content Placeholder 2">
            <a:extLst>
              <a:ext uri="{FF2B5EF4-FFF2-40B4-BE49-F238E27FC236}">
                <a16:creationId xmlns:a16="http://schemas.microsoft.com/office/drawing/2014/main" id="{1B16A3EC-C39A-4FB8-AA6A-2FBF95268544}"/>
              </a:ext>
            </a:extLst>
          </p:cNvPr>
          <p:cNvSpPr>
            <a:spLocks noGrp="1"/>
          </p:cNvSpPr>
          <p:nvPr>
            <p:ph idx="1"/>
          </p:nvPr>
        </p:nvSpPr>
        <p:spPr>
          <a:xfrm>
            <a:off x="1066800" y="1781175"/>
            <a:ext cx="10058400" cy="4171569"/>
          </a:xfrm>
        </p:spPr>
        <p:txBody>
          <a:bodyPr>
            <a:normAutofit/>
          </a:bodyPr>
          <a:lstStyle/>
          <a:p>
            <a:r>
              <a:rPr lang="en-US" sz="1400" dirty="0"/>
              <a:t>1. Determine the limit of time spent on screens and follow-through</a:t>
            </a:r>
          </a:p>
          <a:p>
            <a:r>
              <a:rPr lang="en-US" sz="1400" dirty="0"/>
              <a:t>2. Set </a:t>
            </a:r>
            <a:r>
              <a:rPr lang="en-US" sz="1400" i="1" dirty="0"/>
              <a:t>other </a:t>
            </a:r>
            <a:r>
              <a:rPr lang="en-US" sz="1400" dirty="0"/>
              <a:t>expected rhythms:</a:t>
            </a:r>
          </a:p>
          <a:p>
            <a:pPr lvl="1"/>
            <a:r>
              <a:rPr lang="en-US" sz="1400" dirty="0"/>
              <a:t>Introduce regular family activities</a:t>
            </a:r>
          </a:p>
          <a:p>
            <a:pPr lvl="2"/>
            <a:r>
              <a:rPr lang="en-US" sz="1400" dirty="0"/>
              <a:t>Friday night family movie night</a:t>
            </a:r>
          </a:p>
          <a:p>
            <a:pPr lvl="2"/>
            <a:r>
              <a:rPr lang="en-US" sz="1400" dirty="0"/>
              <a:t>Screenless car rides</a:t>
            </a:r>
          </a:p>
          <a:p>
            <a:pPr lvl="2"/>
            <a:r>
              <a:rPr lang="en-US" sz="1400" dirty="0"/>
              <a:t>Regular trips to the YMCA</a:t>
            </a:r>
          </a:p>
          <a:p>
            <a:pPr lvl="2"/>
            <a:r>
              <a:rPr lang="en-US" sz="1400" dirty="0"/>
              <a:t>Saturday dog park trips</a:t>
            </a:r>
          </a:p>
          <a:p>
            <a:pPr lvl="2"/>
            <a:r>
              <a:rPr lang="en-US" sz="1400" dirty="0"/>
              <a:t>Encourage time with grandparents</a:t>
            </a:r>
          </a:p>
          <a:p>
            <a:pPr lvl="2"/>
            <a:r>
              <a:rPr lang="en-US" sz="1400" dirty="0"/>
              <a:t>Engage in regular outdoor activities (i.e. fishing)</a:t>
            </a:r>
          </a:p>
          <a:p>
            <a:pPr lvl="2"/>
            <a:r>
              <a:rPr lang="en-US" sz="1400" dirty="0"/>
              <a:t>LET THE KIDS WRESTLE WITH BOREDOM</a:t>
            </a:r>
          </a:p>
          <a:p>
            <a:r>
              <a:rPr lang="en-US" sz="1400" dirty="0"/>
              <a:t>3. Choose acceptable content well</a:t>
            </a:r>
          </a:p>
          <a:p>
            <a:pPr lvl="1"/>
            <a:r>
              <a:rPr lang="en-US" sz="1400" dirty="0"/>
              <a:t>Pick media that either expands imagination or educates the mind (i.e. Duolingo)</a:t>
            </a:r>
          </a:p>
          <a:p>
            <a:pPr lvl="1"/>
            <a:r>
              <a:rPr lang="en-US" sz="1400" dirty="0"/>
              <a:t>Be present when media is used</a:t>
            </a:r>
          </a:p>
        </p:txBody>
      </p:sp>
    </p:spTree>
    <p:extLst>
      <p:ext uri="{BB962C8B-B14F-4D97-AF65-F5344CB8AC3E}">
        <p14:creationId xmlns:p14="http://schemas.microsoft.com/office/powerpoint/2010/main" val="367666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fade">
                                      <p:cBhvr>
                                        <p:cTn id="4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7C4B6-32A9-46DD-82EA-602E0C50AEE2}"/>
              </a:ext>
            </a:extLst>
          </p:cNvPr>
          <p:cNvSpPr>
            <a:spLocks noGrp="1"/>
          </p:cNvSpPr>
          <p:nvPr>
            <p:ph type="title"/>
          </p:nvPr>
        </p:nvSpPr>
        <p:spPr/>
        <p:txBody>
          <a:bodyPr>
            <a:normAutofit/>
          </a:bodyPr>
          <a:lstStyle/>
          <a:p>
            <a:r>
              <a:rPr lang="en-US" dirty="0">
                <a:solidFill>
                  <a:schemeClr val="accent1">
                    <a:lumMod val="50000"/>
                  </a:schemeClr>
                </a:solidFill>
              </a:rPr>
              <a:t>Assess: </a:t>
            </a:r>
            <a:br>
              <a:rPr lang="en-US" dirty="0">
                <a:solidFill>
                  <a:schemeClr val="accent1">
                    <a:lumMod val="50000"/>
                  </a:schemeClr>
                </a:solidFill>
              </a:rPr>
            </a:br>
            <a:r>
              <a:rPr lang="en-US" dirty="0">
                <a:solidFill>
                  <a:schemeClr val="accent1">
                    <a:lumMod val="50000"/>
                  </a:schemeClr>
                </a:solidFill>
              </a:rPr>
              <a:t>“How does your family engage in play?”</a:t>
            </a:r>
            <a:endParaRPr lang="en-US" dirty="0"/>
          </a:p>
        </p:txBody>
      </p:sp>
      <p:sp>
        <p:nvSpPr>
          <p:cNvPr id="3" name="Content Placeholder 2">
            <a:extLst>
              <a:ext uri="{FF2B5EF4-FFF2-40B4-BE49-F238E27FC236}">
                <a16:creationId xmlns:a16="http://schemas.microsoft.com/office/drawing/2014/main" id="{1D87CBF7-C0E5-4B3D-9900-B2DF14B6564B}"/>
              </a:ext>
            </a:extLst>
          </p:cNvPr>
          <p:cNvSpPr>
            <a:spLocks noGrp="1"/>
          </p:cNvSpPr>
          <p:nvPr>
            <p:ph idx="1"/>
          </p:nvPr>
        </p:nvSpPr>
        <p:spPr/>
        <p:txBody>
          <a:bodyPr>
            <a:normAutofit lnSpcReduction="10000"/>
          </a:bodyPr>
          <a:lstStyle/>
          <a:p>
            <a:pPr marL="0" indent="0">
              <a:buNone/>
            </a:pPr>
            <a:r>
              <a:rPr lang="en-US" sz="1800" b="1" dirty="0">
                <a:latin typeface="+mj-lt"/>
              </a:rPr>
              <a:t>Why is play important?</a:t>
            </a:r>
          </a:p>
          <a:p>
            <a:pPr marL="617220" lvl="1" indent="-342900">
              <a:buFont typeface="+mj-lt"/>
              <a:buAutoNum type="arabicPeriod"/>
            </a:pPr>
            <a:r>
              <a:rPr lang="en-US" sz="1800" b="1" i="0" dirty="0">
                <a:effectLst/>
                <a:latin typeface="+mj-lt"/>
              </a:rPr>
              <a:t>Play Builds Imagination and Creativity</a:t>
            </a:r>
          </a:p>
          <a:p>
            <a:pPr marL="617220" lvl="1" indent="-342900">
              <a:buFont typeface="+mj-lt"/>
              <a:buAutoNum type="arabicPeriod"/>
            </a:pPr>
            <a:r>
              <a:rPr lang="en-US" sz="1800" b="1" i="0" dirty="0">
                <a:effectLst/>
                <a:latin typeface="+mj-lt"/>
              </a:rPr>
              <a:t>Play Fosters Cognitive Growth</a:t>
            </a:r>
          </a:p>
          <a:p>
            <a:pPr marL="617220" lvl="1" indent="-342900">
              <a:buFont typeface="+mj-lt"/>
              <a:buAutoNum type="arabicPeriod"/>
            </a:pPr>
            <a:r>
              <a:rPr lang="en-US" sz="1800" b="1" i="0" dirty="0">
                <a:effectLst/>
                <a:latin typeface="+mj-lt"/>
              </a:rPr>
              <a:t>Play Delivers Emotional Benefits</a:t>
            </a:r>
          </a:p>
          <a:p>
            <a:pPr marL="548640" lvl="2" indent="0">
              <a:buNone/>
            </a:pPr>
            <a:r>
              <a:rPr lang="en-US" sz="1800" b="1" i="0" dirty="0">
                <a:effectLst/>
                <a:latin typeface="+mj-lt"/>
              </a:rPr>
              <a:t>- When adults feel overwhelmed, we retreat into activities that soothe us (play). We go to the gym, sing karaoke with friends, walk around  the neighborhood, or play a board game.</a:t>
            </a:r>
          </a:p>
          <a:p>
            <a:pPr marL="548640" lvl="2" indent="0">
              <a:buNone/>
            </a:pPr>
            <a:r>
              <a:rPr lang="en-US" sz="1800" b="1" dirty="0">
                <a:latin typeface="+mj-lt"/>
              </a:rPr>
              <a:t>- In children, f</a:t>
            </a:r>
            <a:r>
              <a:rPr lang="en-US" sz="1800" b="1" i="0" dirty="0">
                <a:effectLst/>
                <a:latin typeface="+mj-lt"/>
              </a:rPr>
              <a:t>requent, daily play can help reduce anxiety, stress and irritability. It also helps boost joy and self-esteem.</a:t>
            </a:r>
          </a:p>
          <a:p>
            <a:pPr marL="617220" lvl="1" indent="-342900">
              <a:buFont typeface="+mj-lt"/>
              <a:buAutoNum type="arabicPeriod"/>
            </a:pPr>
            <a:r>
              <a:rPr lang="en-US" sz="1800" b="1" i="0" dirty="0">
                <a:effectLst/>
                <a:latin typeface="+mj-lt"/>
              </a:rPr>
              <a:t>Play Improves Literacy</a:t>
            </a:r>
          </a:p>
          <a:p>
            <a:pPr marL="617220" lvl="1" indent="-342900">
              <a:buFont typeface="+mj-lt"/>
              <a:buAutoNum type="arabicPeriod"/>
            </a:pPr>
            <a:r>
              <a:rPr lang="en-US" sz="1800" b="1" i="0" dirty="0">
                <a:effectLst/>
                <a:latin typeface="+mj-lt"/>
              </a:rPr>
              <a:t>Play Encourages Greater Independence</a:t>
            </a:r>
          </a:p>
          <a:p>
            <a:pPr marL="548640" lvl="2" indent="0">
              <a:buNone/>
            </a:pPr>
            <a:r>
              <a:rPr lang="en-US" sz="1800" b="1" dirty="0">
                <a:latin typeface="+mj-lt"/>
              </a:rPr>
              <a:t>- Particularly when children engage in solitary play</a:t>
            </a:r>
            <a:endParaRPr lang="en-US" sz="1800" b="1" i="0" dirty="0">
              <a:effectLst/>
              <a:latin typeface="+mj-lt"/>
            </a:endParaRPr>
          </a:p>
          <a:p>
            <a:pPr marL="617220" lvl="1" indent="-342900">
              <a:buFont typeface="+mj-lt"/>
              <a:buAutoNum type="arabicPeriod"/>
            </a:pPr>
            <a:r>
              <a:rPr lang="en-US" sz="1800" b="1" i="0" dirty="0">
                <a:effectLst/>
                <a:latin typeface="+mj-lt"/>
              </a:rPr>
              <a:t>Play Promotes Physical Fitness</a:t>
            </a:r>
          </a:p>
          <a:p>
            <a:pPr marL="617220" lvl="1" indent="-342900">
              <a:buFont typeface="+mj-lt"/>
              <a:buAutoNum type="arabicPeriod"/>
            </a:pPr>
            <a:endParaRPr lang="en-US" dirty="0"/>
          </a:p>
        </p:txBody>
      </p:sp>
    </p:spTree>
    <p:extLst>
      <p:ext uri="{BB962C8B-B14F-4D97-AF65-F5344CB8AC3E}">
        <p14:creationId xmlns:p14="http://schemas.microsoft.com/office/powerpoint/2010/main" val="387996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1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1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1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4D215-4AD8-4508-9454-03D1F994D265}"/>
              </a:ext>
            </a:extLst>
          </p:cNvPr>
          <p:cNvSpPr>
            <a:spLocks noGrp="1"/>
          </p:cNvSpPr>
          <p:nvPr>
            <p:ph type="title"/>
          </p:nvPr>
        </p:nvSpPr>
        <p:spPr/>
        <p:txBody>
          <a:bodyPr/>
          <a:lstStyle/>
          <a:p>
            <a:r>
              <a:rPr lang="en-US" dirty="0">
                <a:solidFill>
                  <a:srgbClr val="00B050"/>
                </a:solidFill>
              </a:rPr>
              <a:t>Ideas for Forming the ‘Habit of Play’…</a:t>
            </a:r>
          </a:p>
        </p:txBody>
      </p:sp>
      <p:sp>
        <p:nvSpPr>
          <p:cNvPr id="3" name="Content Placeholder 2">
            <a:extLst>
              <a:ext uri="{FF2B5EF4-FFF2-40B4-BE49-F238E27FC236}">
                <a16:creationId xmlns:a16="http://schemas.microsoft.com/office/drawing/2014/main" id="{5F9A4714-2177-4CBC-80ED-7CD666731BDC}"/>
              </a:ext>
            </a:extLst>
          </p:cNvPr>
          <p:cNvSpPr>
            <a:spLocks noGrp="1"/>
          </p:cNvSpPr>
          <p:nvPr>
            <p:ph idx="1"/>
          </p:nvPr>
        </p:nvSpPr>
        <p:spPr>
          <a:xfrm>
            <a:off x="1066800" y="1847850"/>
            <a:ext cx="10058400" cy="4104894"/>
          </a:xfrm>
        </p:spPr>
        <p:txBody>
          <a:bodyPr>
            <a:normAutofit/>
          </a:bodyPr>
          <a:lstStyle/>
          <a:p>
            <a:r>
              <a:rPr lang="en-US" sz="2400" dirty="0">
                <a:latin typeface="+mj-lt"/>
              </a:rPr>
              <a:t>Parents are encouraged to cultivate imagination and joy in engagement with children in play</a:t>
            </a:r>
          </a:p>
          <a:p>
            <a:r>
              <a:rPr lang="en-US" sz="2400" dirty="0">
                <a:latin typeface="+mj-lt"/>
              </a:rPr>
              <a:t>Get in the habit of </a:t>
            </a:r>
            <a:r>
              <a:rPr lang="en-US" sz="2400" i="1" dirty="0">
                <a:latin typeface="+mj-lt"/>
              </a:rPr>
              <a:t>accepting a child’s invitation </a:t>
            </a:r>
            <a:r>
              <a:rPr lang="en-US" sz="2400" dirty="0">
                <a:latin typeface="+mj-lt"/>
              </a:rPr>
              <a:t>to play</a:t>
            </a:r>
          </a:p>
          <a:p>
            <a:r>
              <a:rPr lang="en-US" sz="2400" dirty="0">
                <a:latin typeface="+mj-lt"/>
              </a:rPr>
              <a:t>If a parent is gone at work for much of the day, 30 minutes of concentrated time for presence is recommended when they return</a:t>
            </a:r>
          </a:p>
          <a:p>
            <a:r>
              <a:rPr lang="en-US" sz="2400" dirty="0">
                <a:latin typeface="+mj-lt"/>
              </a:rPr>
              <a:t>A parent who </a:t>
            </a:r>
            <a:r>
              <a:rPr lang="en-US" sz="2400" i="1" dirty="0">
                <a:latin typeface="+mj-lt"/>
              </a:rPr>
              <a:t>is </a:t>
            </a:r>
            <a:r>
              <a:rPr lang="en-US" sz="2400" dirty="0">
                <a:latin typeface="+mj-lt"/>
              </a:rPr>
              <a:t>home with kids all day must not feel guilty about not playing constantly, but 10-30 minutes of focused engagement can go a long way toward meaningful connection</a:t>
            </a:r>
          </a:p>
        </p:txBody>
      </p:sp>
    </p:spTree>
    <p:extLst>
      <p:ext uri="{BB962C8B-B14F-4D97-AF65-F5344CB8AC3E}">
        <p14:creationId xmlns:p14="http://schemas.microsoft.com/office/powerpoint/2010/main" val="276716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4055E-DB11-4EAA-AE3F-21E853DA1FB6}"/>
              </a:ext>
            </a:extLst>
          </p:cNvPr>
          <p:cNvSpPr>
            <a:spLocks noGrp="1"/>
          </p:cNvSpPr>
          <p:nvPr>
            <p:ph type="title"/>
          </p:nvPr>
        </p:nvSpPr>
        <p:spPr/>
        <p:txBody>
          <a:bodyPr/>
          <a:lstStyle/>
          <a:p>
            <a:r>
              <a:rPr lang="en-US" dirty="0"/>
              <a:t>The ‘Elephant in the Room’</a:t>
            </a:r>
          </a:p>
        </p:txBody>
      </p:sp>
      <p:pic>
        <p:nvPicPr>
          <p:cNvPr id="1026" name="Picture 2" descr="Welcome: Pink Elephant in the Room">
            <a:extLst>
              <a:ext uri="{FF2B5EF4-FFF2-40B4-BE49-F238E27FC236}">
                <a16:creationId xmlns:a16="http://schemas.microsoft.com/office/drawing/2014/main" id="{98601A9F-8845-44D6-982D-A7C812FB986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90850" y="1869683"/>
            <a:ext cx="5886449" cy="4092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8457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4D215-4AD8-4508-9454-03D1F994D265}"/>
              </a:ext>
            </a:extLst>
          </p:cNvPr>
          <p:cNvSpPr>
            <a:spLocks noGrp="1"/>
          </p:cNvSpPr>
          <p:nvPr>
            <p:ph type="title"/>
          </p:nvPr>
        </p:nvSpPr>
        <p:spPr/>
        <p:txBody>
          <a:bodyPr/>
          <a:lstStyle/>
          <a:p>
            <a:r>
              <a:rPr lang="en-US" dirty="0">
                <a:solidFill>
                  <a:srgbClr val="00B050"/>
                </a:solidFill>
              </a:rPr>
              <a:t>Ideas for Forming the ‘Habit of Play’…</a:t>
            </a:r>
          </a:p>
        </p:txBody>
      </p:sp>
      <p:sp>
        <p:nvSpPr>
          <p:cNvPr id="3" name="Content Placeholder 2">
            <a:extLst>
              <a:ext uri="{FF2B5EF4-FFF2-40B4-BE49-F238E27FC236}">
                <a16:creationId xmlns:a16="http://schemas.microsoft.com/office/drawing/2014/main" id="{5F9A4714-2177-4CBC-80ED-7CD666731BDC}"/>
              </a:ext>
            </a:extLst>
          </p:cNvPr>
          <p:cNvSpPr>
            <a:spLocks noGrp="1"/>
          </p:cNvSpPr>
          <p:nvPr>
            <p:ph idx="1"/>
          </p:nvPr>
        </p:nvSpPr>
        <p:spPr/>
        <p:txBody>
          <a:bodyPr>
            <a:noAutofit/>
          </a:bodyPr>
          <a:lstStyle/>
          <a:p>
            <a:r>
              <a:rPr lang="en-US" sz="2400" dirty="0">
                <a:latin typeface="+mj-lt"/>
              </a:rPr>
              <a:t>Parents should </a:t>
            </a:r>
            <a:r>
              <a:rPr lang="en-US" sz="2400" b="1" dirty="0">
                <a:latin typeface="+mj-lt"/>
              </a:rPr>
              <a:t>not</a:t>
            </a:r>
            <a:r>
              <a:rPr lang="en-US" sz="2400" dirty="0">
                <a:latin typeface="+mj-lt"/>
              </a:rPr>
              <a:t> bring devices to play time with kids</a:t>
            </a:r>
          </a:p>
          <a:p>
            <a:r>
              <a:rPr lang="en-US" sz="2400" dirty="0">
                <a:latin typeface="+mj-lt"/>
              </a:rPr>
              <a:t>Send children outside to play on their own</a:t>
            </a:r>
          </a:p>
          <a:p>
            <a:pPr lvl="1"/>
            <a:r>
              <a:rPr lang="en-US" sz="2400" dirty="0">
                <a:latin typeface="+mj-lt"/>
              </a:rPr>
              <a:t>Make them comfortable with the struggle against boredom</a:t>
            </a:r>
          </a:p>
          <a:p>
            <a:r>
              <a:rPr lang="en-US" sz="2400" dirty="0">
                <a:latin typeface="+mj-lt"/>
              </a:rPr>
              <a:t>Reading books aloud to children is a wonderful way to bond the family together</a:t>
            </a:r>
          </a:p>
          <a:p>
            <a:pPr lvl="1"/>
            <a:r>
              <a:rPr lang="en-US" sz="2400" dirty="0">
                <a:latin typeface="+mj-lt"/>
              </a:rPr>
              <a:t>Kids 5 and over would enjoy </a:t>
            </a:r>
            <a:r>
              <a:rPr lang="en-US" sz="2400" u="sng" dirty="0">
                <a:latin typeface="+mj-lt"/>
              </a:rPr>
              <a:t>The Chronicles of Narnia </a:t>
            </a:r>
            <a:endParaRPr lang="en-US" sz="2400" dirty="0">
              <a:latin typeface="+mj-lt"/>
            </a:endParaRPr>
          </a:p>
          <a:p>
            <a:pPr lvl="1"/>
            <a:r>
              <a:rPr lang="en-US" sz="2400" dirty="0">
                <a:latin typeface="+mj-lt"/>
              </a:rPr>
              <a:t>My wife and 11-year-old daughter have read all of the </a:t>
            </a:r>
            <a:r>
              <a:rPr lang="en-US" sz="2400" u="sng" dirty="0">
                <a:latin typeface="+mj-lt"/>
              </a:rPr>
              <a:t>Harry Potter </a:t>
            </a:r>
            <a:r>
              <a:rPr lang="en-US" sz="2400" dirty="0">
                <a:latin typeface="+mj-lt"/>
              </a:rPr>
              <a:t>books together in the past year</a:t>
            </a:r>
          </a:p>
        </p:txBody>
      </p:sp>
    </p:spTree>
    <p:extLst>
      <p:ext uri="{BB962C8B-B14F-4D97-AF65-F5344CB8AC3E}">
        <p14:creationId xmlns:p14="http://schemas.microsoft.com/office/powerpoint/2010/main" val="1984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10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1000"/>
                                        <p:tgtEl>
                                          <p:spTgt spid="3">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1000"/>
                                        <p:tgtEl>
                                          <p:spTgt spid="3">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48D34-128F-4F9E-9FA3-7F91D85CF876}"/>
              </a:ext>
            </a:extLst>
          </p:cNvPr>
          <p:cNvSpPr>
            <a:spLocks noGrp="1"/>
          </p:cNvSpPr>
          <p:nvPr>
            <p:ph type="title"/>
          </p:nvPr>
        </p:nvSpPr>
        <p:spPr/>
        <p:txBody>
          <a:bodyPr>
            <a:normAutofit/>
          </a:bodyPr>
          <a:lstStyle/>
          <a:p>
            <a:r>
              <a:rPr lang="en-US" dirty="0">
                <a:solidFill>
                  <a:schemeClr val="accent1">
                    <a:lumMod val="50000"/>
                  </a:schemeClr>
                </a:solidFill>
              </a:rPr>
              <a:t>Assess: </a:t>
            </a:r>
            <a:br>
              <a:rPr lang="en-US" dirty="0">
                <a:solidFill>
                  <a:schemeClr val="accent1">
                    <a:lumMod val="50000"/>
                  </a:schemeClr>
                </a:solidFill>
              </a:rPr>
            </a:br>
            <a:r>
              <a:rPr lang="en-US" sz="3100" dirty="0">
                <a:solidFill>
                  <a:schemeClr val="accent1">
                    <a:lumMod val="50000"/>
                  </a:schemeClr>
                </a:solidFill>
              </a:rPr>
              <a:t>“What does conversation sound like in your home?”</a:t>
            </a:r>
            <a:endParaRPr lang="en-US" sz="3100" dirty="0"/>
          </a:p>
        </p:txBody>
      </p:sp>
      <p:sp>
        <p:nvSpPr>
          <p:cNvPr id="4" name="Content Placeholder 3">
            <a:extLst>
              <a:ext uri="{FF2B5EF4-FFF2-40B4-BE49-F238E27FC236}">
                <a16:creationId xmlns:a16="http://schemas.microsoft.com/office/drawing/2014/main" id="{F82C9100-53AD-4D56-9DC4-4472319E2238}"/>
              </a:ext>
            </a:extLst>
          </p:cNvPr>
          <p:cNvSpPr>
            <a:spLocks noGrp="1"/>
          </p:cNvSpPr>
          <p:nvPr>
            <p:ph sz="half" idx="1"/>
          </p:nvPr>
        </p:nvSpPr>
        <p:spPr>
          <a:xfrm>
            <a:off x="1066800" y="2447924"/>
            <a:ext cx="4663440" cy="3404235"/>
          </a:xfrm>
        </p:spPr>
        <p:txBody>
          <a:bodyPr>
            <a:normAutofit/>
          </a:bodyPr>
          <a:lstStyle/>
          <a:p>
            <a:pPr marL="0" indent="0" algn="ctr">
              <a:buNone/>
            </a:pPr>
            <a:r>
              <a:rPr lang="en-US" sz="4800" dirty="0">
                <a:solidFill>
                  <a:srgbClr val="7030A0"/>
                </a:solidFill>
                <a:latin typeface="Garamond" panose="02020404030301010803" pitchFamily="18" charset="0"/>
              </a:rPr>
              <a:t>Conversation is the learned art of friendship</a:t>
            </a:r>
          </a:p>
        </p:txBody>
      </p:sp>
      <p:pic>
        <p:nvPicPr>
          <p:cNvPr id="2050" name="Picture 2" descr="How To Support Siblings of Children With Retinoblastoma - WE C Hope">
            <a:extLst>
              <a:ext uri="{FF2B5EF4-FFF2-40B4-BE49-F238E27FC236}">
                <a16:creationId xmlns:a16="http://schemas.microsoft.com/office/drawing/2014/main" id="{E8D80664-714A-4622-AB0E-2B3CA9A7F33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08725" y="2924175"/>
            <a:ext cx="4591050" cy="229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48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FD3E1-5DBD-4825-A79D-64B8C0C496FB}"/>
              </a:ext>
            </a:extLst>
          </p:cNvPr>
          <p:cNvSpPr>
            <a:spLocks noGrp="1"/>
          </p:cNvSpPr>
          <p:nvPr>
            <p:ph type="title"/>
          </p:nvPr>
        </p:nvSpPr>
        <p:spPr/>
        <p:txBody>
          <a:bodyPr/>
          <a:lstStyle/>
          <a:p>
            <a:pPr algn="ctr"/>
            <a:r>
              <a:rPr lang="en-US" dirty="0">
                <a:solidFill>
                  <a:schemeClr val="accent2">
                    <a:lumMod val="50000"/>
                  </a:schemeClr>
                </a:solidFill>
              </a:rPr>
              <a:t>Nurture the ‘habit of finding rhythms of </a:t>
            </a:r>
            <a:br>
              <a:rPr lang="en-US" dirty="0">
                <a:solidFill>
                  <a:schemeClr val="accent2">
                    <a:lumMod val="50000"/>
                  </a:schemeClr>
                </a:solidFill>
              </a:rPr>
            </a:br>
            <a:r>
              <a:rPr lang="en-US" dirty="0">
                <a:solidFill>
                  <a:schemeClr val="accent2">
                    <a:lumMod val="50000"/>
                  </a:schemeClr>
                </a:solidFill>
              </a:rPr>
              <a:t>1-on-1 conversation’ in the home</a:t>
            </a:r>
          </a:p>
        </p:txBody>
      </p:sp>
      <p:sp>
        <p:nvSpPr>
          <p:cNvPr id="3" name="Content Placeholder 2">
            <a:extLst>
              <a:ext uri="{FF2B5EF4-FFF2-40B4-BE49-F238E27FC236}">
                <a16:creationId xmlns:a16="http://schemas.microsoft.com/office/drawing/2014/main" id="{1B145CD7-7841-47F7-8516-FF4235C2CFBF}"/>
              </a:ext>
            </a:extLst>
          </p:cNvPr>
          <p:cNvSpPr>
            <a:spLocks noGrp="1"/>
          </p:cNvSpPr>
          <p:nvPr>
            <p:ph idx="1"/>
          </p:nvPr>
        </p:nvSpPr>
        <p:spPr/>
        <p:txBody>
          <a:bodyPr/>
          <a:lstStyle/>
          <a:p>
            <a:endParaRPr lang="en-US" dirty="0"/>
          </a:p>
          <a:p>
            <a:r>
              <a:rPr lang="en-US" sz="2800" dirty="0"/>
              <a:t>The art of friendship requires practice with conversation</a:t>
            </a:r>
          </a:p>
          <a:p>
            <a:pPr marL="0" indent="0">
              <a:buNone/>
            </a:pPr>
            <a:endParaRPr lang="en-US" sz="2800" dirty="0"/>
          </a:p>
          <a:p>
            <a:r>
              <a:rPr lang="en-US" sz="2800" dirty="0"/>
              <a:t>We befriend each other in the home to train children to go out and befriend the world</a:t>
            </a:r>
          </a:p>
        </p:txBody>
      </p:sp>
    </p:spTree>
    <p:extLst>
      <p:ext uri="{BB962C8B-B14F-4D97-AF65-F5344CB8AC3E}">
        <p14:creationId xmlns:p14="http://schemas.microsoft.com/office/powerpoint/2010/main" val="230068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1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F274C-FA3F-45B3-AA18-1EDB536E6025}"/>
              </a:ext>
            </a:extLst>
          </p:cNvPr>
          <p:cNvSpPr>
            <a:spLocks noGrp="1"/>
          </p:cNvSpPr>
          <p:nvPr>
            <p:ph type="title"/>
          </p:nvPr>
        </p:nvSpPr>
        <p:spPr/>
        <p:txBody>
          <a:bodyPr>
            <a:normAutofit/>
          </a:bodyPr>
          <a:lstStyle/>
          <a:p>
            <a:r>
              <a:rPr lang="en-US" sz="3600" dirty="0">
                <a:solidFill>
                  <a:srgbClr val="00B050"/>
                </a:solidFill>
              </a:rPr>
              <a:t>Ideas for Forming the ‘Habit of Conversation’…</a:t>
            </a:r>
          </a:p>
        </p:txBody>
      </p:sp>
      <p:sp>
        <p:nvSpPr>
          <p:cNvPr id="3" name="Content Placeholder 2">
            <a:extLst>
              <a:ext uri="{FF2B5EF4-FFF2-40B4-BE49-F238E27FC236}">
                <a16:creationId xmlns:a16="http://schemas.microsoft.com/office/drawing/2014/main" id="{2F6BDE3E-EFB7-4D31-B42C-E171F59F7CC1}"/>
              </a:ext>
            </a:extLst>
          </p:cNvPr>
          <p:cNvSpPr>
            <a:spLocks noGrp="1"/>
          </p:cNvSpPr>
          <p:nvPr>
            <p:ph idx="1"/>
          </p:nvPr>
        </p:nvSpPr>
        <p:spPr/>
        <p:txBody>
          <a:bodyPr>
            <a:normAutofit/>
          </a:bodyPr>
          <a:lstStyle/>
          <a:p>
            <a:pPr marL="0" indent="0">
              <a:buNone/>
            </a:pPr>
            <a:r>
              <a:rPr lang="en-US" sz="2000" dirty="0">
                <a:latin typeface="+mj-lt"/>
              </a:rPr>
              <a:t>1</a:t>
            </a:r>
            <a:r>
              <a:rPr lang="en-US" sz="2400" dirty="0">
                <a:latin typeface="+mj-lt"/>
              </a:rPr>
              <a:t>. </a:t>
            </a:r>
            <a:r>
              <a:rPr lang="en-US" sz="2400" b="1" dirty="0">
                <a:latin typeface="+mj-lt"/>
              </a:rPr>
              <a:t>Pursuing one-on-one moments</a:t>
            </a:r>
          </a:p>
          <a:p>
            <a:pPr lvl="1"/>
            <a:r>
              <a:rPr lang="en-US" sz="2400" dirty="0">
                <a:latin typeface="+mj-lt"/>
              </a:rPr>
              <a:t>Talking during morning cuddles</a:t>
            </a:r>
          </a:p>
          <a:p>
            <a:pPr lvl="1"/>
            <a:r>
              <a:rPr lang="en-US" sz="2400" dirty="0">
                <a:latin typeface="+mj-lt"/>
              </a:rPr>
              <a:t>Chatting after a TV program or movie (‘Wonder Years’ evenings with my son)</a:t>
            </a:r>
          </a:p>
          <a:p>
            <a:pPr lvl="1"/>
            <a:r>
              <a:rPr lang="en-US" sz="2400" dirty="0">
                <a:latin typeface="+mj-lt"/>
              </a:rPr>
              <a:t>Jogging and talking, ‘Feelings Football,’ raking leaves together</a:t>
            </a:r>
          </a:p>
          <a:p>
            <a:pPr lvl="1"/>
            <a:r>
              <a:rPr lang="en-US" sz="2400" dirty="0">
                <a:latin typeface="+mj-lt"/>
              </a:rPr>
              <a:t>Special outings (Daddy-daughter date nights)</a:t>
            </a:r>
          </a:p>
          <a:p>
            <a:pPr lvl="1"/>
            <a:r>
              <a:rPr lang="en-US" sz="2400" dirty="0">
                <a:latin typeface="+mj-lt"/>
              </a:rPr>
              <a:t>Create a pleasant space for conversation</a:t>
            </a:r>
          </a:p>
        </p:txBody>
      </p:sp>
    </p:spTree>
    <p:extLst>
      <p:ext uri="{BB962C8B-B14F-4D97-AF65-F5344CB8AC3E}">
        <p14:creationId xmlns:p14="http://schemas.microsoft.com/office/powerpoint/2010/main" val="61767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500"/>
                                        <p:tgtEl>
                                          <p:spTgt spid="3">
                                            <p:txEl>
                                              <p:pRg st="1" end="1"/>
                                            </p:txEl>
                                          </p:spTgt>
                                        </p:tgtEl>
                                      </p:cBhvr>
                                    </p:animEffect>
                                    <p:anim calcmode="lin" valueType="num">
                                      <p:cBhvr>
                                        <p:cTn id="13"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500"/>
                                        <p:tgtEl>
                                          <p:spTgt spid="3">
                                            <p:txEl>
                                              <p:pRg st="2" end="2"/>
                                            </p:txEl>
                                          </p:spTgt>
                                        </p:tgtEl>
                                      </p:cBhvr>
                                    </p:animEffect>
                                    <p:anim calcmode="lin" valueType="num">
                                      <p:cBhvr>
                                        <p:cTn id="18"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5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500"/>
                                        <p:tgtEl>
                                          <p:spTgt spid="3">
                                            <p:txEl>
                                              <p:pRg st="3" end="3"/>
                                            </p:txEl>
                                          </p:spTgt>
                                        </p:tgtEl>
                                      </p:cBhvr>
                                    </p:animEffect>
                                    <p:anim calcmode="lin" valueType="num">
                                      <p:cBhvr>
                                        <p:cTn id="23"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5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500"/>
                                        <p:tgtEl>
                                          <p:spTgt spid="3">
                                            <p:txEl>
                                              <p:pRg st="4" end="4"/>
                                            </p:txEl>
                                          </p:spTgt>
                                        </p:tgtEl>
                                      </p:cBhvr>
                                    </p:animEffect>
                                    <p:anim calcmode="lin" valueType="num">
                                      <p:cBhvr>
                                        <p:cTn id="28"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5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500"/>
                                        <p:tgtEl>
                                          <p:spTgt spid="3">
                                            <p:txEl>
                                              <p:pRg st="5" end="5"/>
                                            </p:txEl>
                                          </p:spTgt>
                                        </p:tgtEl>
                                      </p:cBhvr>
                                    </p:animEffect>
                                    <p:anim calcmode="lin" valueType="num">
                                      <p:cBhvr>
                                        <p:cTn id="33" dur="1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F274C-FA3F-45B3-AA18-1EDB536E6025}"/>
              </a:ext>
            </a:extLst>
          </p:cNvPr>
          <p:cNvSpPr>
            <a:spLocks noGrp="1"/>
          </p:cNvSpPr>
          <p:nvPr>
            <p:ph type="title"/>
          </p:nvPr>
        </p:nvSpPr>
        <p:spPr/>
        <p:txBody>
          <a:bodyPr>
            <a:normAutofit/>
          </a:bodyPr>
          <a:lstStyle/>
          <a:p>
            <a:r>
              <a:rPr lang="en-US" sz="3600" dirty="0">
                <a:solidFill>
                  <a:srgbClr val="00B050"/>
                </a:solidFill>
              </a:rPr>
              <a:t>Ideas for Forming the ‘Habit of Conversation’…</a:t>
            </a:r>
          </a:p>
        </p:txBody>
      </p:sp>
      <p:sp>
        <p:nvSpPr>
          <p:cNvPr id="3" name="Content Placeholder 2">
            <a:extLst>
              <a:ext uri="{FF2B5EF4-FFF2-40B4-BE49-F238E27FC236}">
                <a16:creationId xmlns:a16="http://schemas.microsoft.com/office/drawing/2014/main" id="{2F6BDE3E-EFB7-4D31-B42C-E171F59F7CC1}"/>
              </a:ext>
            </a:extLst>
          </p:cNvPr>
          <p:cNvSpPr>
            <a:spLocks noGrp="1"/>
          </p:cNvSpPr>
          <p:nvPr>
            <p:ph idx="1"/>
          </p:nvPr>
        </p:nvSpPr>
        <p:spPr/>
        <p:txBody>
          <a:bodyPr>
            <a:normAutofit/>
          </a:bodyPr>
          <a:lstStyle/>
          <a:p>
            <a:pPr marL="0" indent="0">
              <a:buNone/>
            </a:pPr>
            <a:r>
              <a:rPr lang="en-US" sz="2000" dirty="0">
                <a:latin typeface="+mj-lt"/>
              </a:rPr>
              <a:t>2</a:t>
            </a:r>
            <a:r>
              <a:rPr lang="en-US" sz="2400" dirty="0">
                <a:latin typeface="+mj-lt"/>
              </a:rPr>
              <a:t>. </a:t>
            </a:r>
            <a:r>
              <a:rPr lang="en-US" sz="2400" b="1" dirty="0">
                <a:latin typeface="+mj-lt"/>
              </a:rPr>
              <a:t>Practice Conversation as a Way to Heal Trauma</a:t>
            </a:r>
          </a:p>
          <a:p>
            <a:pPr lvl="1"/>
            <a:r>
              <a:rPr lang="en-US" sz="2400" dirty="0">
                <a:latin typeface="+mj-lt"/>
              </a:rPr>
              <a:t>The parent provides a place of safety and offers ‘wise counsel’</a:t>
            </a:r>
          </a:p>
          <a:p>
            <a:pPr lvl="1"/>
            <a:r>
              <a:rPr lang="en-US" sz="2400" dirty="0">
                <a:latin typeface="+mj-lt"/>
              </a:rPr>
              <a:t>Parents cannot always protect children from trauma but can identify trauma and repair after the trauma has occurred</a:t>
            </a:r>
          </a:p>
        </p:txBody>
      </p:sp>
    </p:spTree>
    <p:extLst>
      <p:ext uri="{BB962C8B-B14F-4D97-AF65-F5344CB8AC3E}">
        <p14:creationId xmlns:p14="http://schemas.microsoft.com/office/powerpoint/2010/main" val="476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500"/>
                                        <p:tgtEl>
                                          <p:spTgt spid="3">
                                            <p:txEl>
                                              <p:pRg st="1" end="1"/>
                                            </p:txEl>
                                          </p:spTgt>
                                        </p:tgtEl>
                                      </p:cBhvr>
                                    </p:animEffect>
                                    <p:anim calcmode="lin" valueType="num">
                                      <p:cBhvr>
                                        <p:cTn id="13"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500"/>
                                        <p:tgtEl>
                                          <p:spTgt spid="3">
                                            <p:txEl>
                                              <p:pRg st="2" end="2"/>
                                            </p:txEl>
                                          </p:spTgt>
                                        </p:tgtEl>
                                      </p:cBhvr>
                                    </p:animEffect>
                                    <p:anim calcmode="lin" valueType="num">
                                      <p:cBhvr>
                                        <p:cTn id="18"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F274C-FA3F-45B3-AA18-1EDB536E6025}"/>
              </a:ext>
            </a:extLst>
          </p:cNvPr>
          <p:cNvSpPr>
            <a:spLocks noGrp="1"/>
          </p:cNvSpPr>
          <p:nvPr>
            <p:ph type="title"/>
          </p:nvPr>
        </p:nvSpPr>
        <p:spPr/>
        <p:txBody>
          <a:bodyPr>
            <a:normAutofit/>
          </a:bodyPr>
          <a:lstStyle/>
          <a:p>
            <a:r>
              <a:rPr lang="en-US" sz="3600" dirty="0">
                <a:solidFill>
                  <a:srgbClr val="00B050"/>
                </a:solidFill>
              </a:rPr>
              <a:t>Ideas for Forming the ‘Habit of Conversation’…</a:t>
            </a:r>
          </a:p>
        </p:txBody>
      </p:sp>
      <p:sp>
        <p:nvSpPr>
          <p:cNvPr id="3" name="Content Placeholder 2">
            <a:extLst>
              <a:ext uri="{FF2B5EF4-FFF2-40B4-BE49-F238E27FC236}">
                <a16:creationId xmlns:a16="http://schemas.microsoft.com/office/drawing/2014/main" id="{2F6BDE3E-EFB7-4D31-B42C-E171F59F7CC1}"/>
              </a:ext>
            </a:extLst>
          </p:cNvPr>
          <p:cNvSpPr>
            <a:spLocks noGrp="1"/>
          </p:cNvSpPr>
          <p:nvPr>
            <p:ph idx="1"/>
          </p:nvPr>
        </p:nvSpPr>
        <p:spPr/>
        <p:txBody>
          <a:bodyPr>
            <a:normAutofit/>
          </a:bodyPr>
          <a:lstStyle/>
          <a:p>
            <a:pPr marL="0" indent="0">
              <a:buNone/>
            </a:pPr>
            <a:r>
              <a:rPr lang="en-US" sz="2000" dirty="0">
                <a:latin typeface="+mj-lt"/>
              </a:rPr>
              <a:t>3</a:t>
            </a:r>
            <a:r>
              <a:rPr lang="en-US" sz="2400" dirty="0">
                <a:latin typeface="+mj-lt"/>
              </a:rPr>
              <a:t>. </a:t>
            </a:r>
            <a:r>
              <a:rPr lang="en-US" sz="2400" b="1" dirty="0">
                <a:latin typeface="+mj-lt"/>
              </a:rPr>
              <a:t>Model Vulnerability</a:t>
            </a:r>
          </a:p>
          <a:p>
            <a:pPr lvl="1"/>
            <a:r>
              <a:rPr lang="en-US" sz="2400" dirty="0">
                <a:latin typeface="+mj-lt"/>
              </a:rPr>
              <a:t>Honesty from children often happens when their parent is honest first</a:t>
            </a:r>
          </a:p>
          <a:p>
            <a:pPr lvl="1"/>
            <a:r>
              <a:rPr lang="en-US" sz="2400" dirty="0">
                <a:latin typeface="+mj-lt"/>
              </a:rPr>
              <a:t>Vulnerability from children often happens when their parent demonstrates it</a:t>
            </a:r>
          </a:p>
          <a:p>
            <a:pPr lvl="1"/>
            <a:r>
              <a:rPr lang="en-US" sz="2400" dirty="0">
                <a:latin typeface="+mj-lt"/>
              </a:rPr>
              <a:t>The conversation happens </a:t>
            </a:r>
            <a:r>
              <a:rPr lang="en-US" sz="2400" b="1" dirty="0">
                <a:latin typeface="+mj-lt"/>
              </a:rPr>
              <a:t>because the parent seeks the child out</a:t>
            </a:r>
          </a:p>
        </p:txBody>
      </p:sp>
    </p:spTree>
    <p:extLst>
      <p:ext uri="{BB962C8B-B14F-4D97-AF65-F5344CB8AC3E}">
        <p14:creationId xmlns:p14="http://schemas.microsoft.com/office/powerpoint/2010/main" val="231954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9C540-1D46-43FE-9882-9885EDF5CAD2}"/>
              </a:ext>
            </a:extLst>
          </p:cNvPr>
          <p:cNvSpPr>
            <a:spLocks noGrp="1"/>
          </p:cNvSpPr>
          <p:nvPr>
            <p:ph type="title"/>
          </p:nvPr>
        </p:nvSpPr>
        <p:spPr/>
        <p:txBody>
          <a:bodyPr>
            <a:normAutofit fontScale="90000"/>
          </a:bodyPr>
          <a:lstStyle/>
          <a:p>
            <a:r>
              <a:rPr lang="en-US" dirty="0">
                <a:solidFill>
                  <a:schemeClr val="accent1">
                    <a:lumMod val="50000"/>
                  </a:schemeClr>
                </a:solidFill>
              </a:rPr>
              <a:t>Assess: </a:t>
            </a:r>
            <a:br>
              <a:rPr lang="en-US" dirty="0">
                <a:solidFill>
                  <a:schemeClr val="accent1">
                    <a:lumMod val="50000"/>
                  </a:schemeClr>
                </a:solidFill>
              </a:rPr>
            </a:br>
            <a:r>
              <a:rPr lang="en-US" dirty="0">
                <a:solidFill>
                  <a:schemeClr val="accent1">
                    <a:lumMod val="50000"/>
                  </a:schemeClr>
                </a:solidFill>
              </a:rPr>
              <a:t>“What does bedtime look like at your house?”</a:t>
            </a:r>
            <a:endParaRPr lang="en-US" dirty="0"/>
          </a:p>
        </p:txBody>
      </p:sp>
      <p:sp>
        <p:nvSpPr>
          <p:cNvPr id="4" name="Content Placeholder 3">
            <a:extLst>
              <a:ext uri="{FF2B5EF4-FFF2-40B4-BE49-F238E27FC236}">
                <a16:creationId xmlns:a16="http://schemas.microsoft.com/office/drawing/2014/main" id="{CE00B389-7F31-4A31-B6BB-28BFD97D29FA}"/>
              </a:ext>
            </a:extLst>
          </p:cNvPr>
          <p:cNvSpPr>
            <a:spLocks noGrp="1"/>
          </p:cNvSpPr>
          <p:nvPr>
            <p:ph sz="half" idx="1"/>
          </p:nvPr>
        </p:nvSpPr>
        <p:spPr/>
        <p:txBody>
          <a:bodyPr>
            <a:normAutofit lnSpcReduction="10000"/>
          </a:bodyPr>
          <a:lstStyle/>
          <a:p>
            <a:pPr algn="ctr"/>
            <a:r>
              <a:rPr lang="en-US" sz="4800" dirty="0">
                <a:solidFill>
                  <a:srgbClr val="7030A0"/>
                </a:solidFill>
                <a:latin typeface="Garamond" panose="02020404030301010803" pitchFamily="18" charset="0"/>
              </a:rPr>
              <a:t>Bedtime is the moment at the end of the day to express love and grace</a:t>
            </a:r>
          </a:p>
        </p:txBody>
      </p:sp>
      <p:pic>
        <p:nvPicPr>
          <p:cNvPr id="3074" name="Picture 2" descr="7,015 Goodnight Hug Stock Photos, Pictures &amp; Royalty-Free Images - iStock">
            <a:extLst>
              <a:ext uri="{FF2B5EF4-FFF2-40B4-BE49-F238E27FC236}">
                <a16:creationId xmlns:a16="http://schemas.microsoft.com/office/drawing/2014/main" id="{0F28A592-32B4-4FCD-A6B0-0BB20CF5076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38173" y="2676525"/>
            <a:ext cx="3893277" cy="2590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23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991957-CADA-4CF6-9281-B2A8F137600E}"/>
              </a:ext>
            </a:extLst>
          </p:cNvPr>
          <p:cNvSpPr>
            <a:spLocks noGrp="1"/>
          </p:cNvSpPr>
          <p:nvPr>
            <p:ph type="title"/>
          </p:nvPr>
        </p:nvSpPr>
        <p:spPr/>
        <p:txBody>
          <a:bodyPr/>
          <a:lstStyle/>
          <a:p>
            <a:r>
              <a:rPr lang="en-US" dirty="0">
                <a:solidFill>
                  <a:schemeClr val="accent5">
                    <a:lumMod val="50000"/>
                  </a:schemeClr>
                </a:solidFill>
              </a:rPr>
              <a:t>‘Let it Go’</a:t>
            </a:r>
          </a:p>
        </p:txBody>
      </p:sp>
      <p:sp>
        <p:nvSpPr>
          <p:cNvPr id="6" name="Content Placeholder 5">
            <a:extLst>
              <a:ext uri="{FF2B5EF4-FFF2-40B4-BE49-F238E27FC236}">
                <a16:creationId xmlns:a16="http://schemas.microsoft.com/office/drawing/2014/main" id="{067B7147-B5BB-446F-A1FC-F4193EC609E0}"/>
              </a:ext>
            </a:extLst>
          </p:cNvPr>
          <p:cNvSpPr>
            <a:spLocks noGrp="1"/>
          </p:cNvSpPr>
          <p:nvPr>
            <p:ph sz="half" idx="1"/>
          </p:nvPr>
        </p:nvSpPr>
        <p:spPr/>
        <p:txBody>
          <a:bodyPr/>
          <a:lstStyle/>
          <a:p>
            <a:pPr marL="0" indent="0" algn="ctr">
              <a:buNone/>
            </a:pPr>
            <a:r>
              <a:rPr lang="en-US" sz="3200" dirty="0">
                <a:solidFill>
                  <a:srgbClr val="7030A0"/>
                </a:solidFill>
                <a:latin typeface="+mj-lt"/>
              </a:rPr>
              <a:t>‘Grace’ in this context means letting go of earlier frustrations and modeling restoration of the relationship.</a:t>
            </a:r>
          </a:p>
          <a:p>
            <a:pPr marL="0" indent="0" algn="ctr">
              <a:buNone/>
            </a:pPr>
            <a:endParaRPr lang="en-US" sz="2400" dirty="0">
              <a:solidFill>
                <a:srgbClr val="7030A0"/>
              </a:solidFill>
              <a:latin typeface="+mj-lt"/>
            </a:endParaRPr>
          </a:p>
          <a:p>
            <a:pPr marL="0" indent="0">
              <a:buNone/>
            </a:pPr>
            <a:endParaRPr lang="en-US" dirty="0"/>
          </a:p>
        </p:txBody>
      </p:sp>
      <p:pic>
        <p:nvPicPr>
          <p:cNvPr id="4098" name="Picture 2" descr="5 Simple Breathing Exercises for Parents (and Kids) | Be Good to Yourself">
            <a:extLst>
              <a:ext uri="{FF2B5EF4-FFF2-40B4-BE49-F238E27FC236}">
                <a16:creationId xmlns:a16="http://schemas.microsoft.com/office/drawing/2014/main" id="{A8191B80-66CA-4649-8FDC-DEC1D051B11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43701" y="2613658"/>
            <a:ext cx="3359150" cy="2235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6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C77511-9125-4212-82BA-B8DA2FE720FC}"/>
              </a:ext>
            </a:extLst>
          </p:cNvPr>
          <p:cNvSpPr>
            <a:spLocks noGrp="1"/>
          </p:cNvSpPr>
          <p:nvPr>
            <p:ph type="title"/>
          </p:nvPr>
        </p:nvSpPr>
        <p:spPr/>
        <p:txBody>
          <a:bodyPr/>
          <a:lstStyle/>
          <a:p>
            <a:r>
              <a:rPr lang="en-US" dirty="0">
                <a:solidFill>
                  <a:srgbClr val="00B050"/>
                </a:solidFill>
              </a:rPr>
              <a:t>Ideas for Forming the Habit of Reconnection and Extending Grace </a:t>
            </a:r>
          </a:p>
        </p:txBody>
      </p:sp>
      <p:sp>
        <p:nvSpPr>
          <p:cNvPr id="6" name="Content Placeholder 5">
            <a:extLst>
              <a:ext uri="{FF2B5EF4-FFF2-40B4-BE49-F238E27FC236}">
                <a16:creationId xmlns:a16="http://schemas.microsoft.com/office/drawing/2014/main" id="{F153F49F-C9D6-4E79-926A-99F68ED35BBC}"/>
              </a:ext>
            </a:extLst>
          </p:cNvPr>
          <p:cNvSpPr>
            <a:spLocks noGrp="1"/>
          </p:cNvSpPr>
          <p:nvPr>
            <p:ph idx="1"/>
          </p:nvPr>
        </p:nvSpPr>
        <p:spPr/>
        <p:txBody>
          <a:bodyPr>
            <a:normAutofit/>
          </a:bodyPr>
          <a:lstStyle/>
          <a:p>
            <a:endParaRPr lang="en-US" dirty="0"/>
          </a:p>
          <a:p>
            <a:r>
              <a:rPr lang="en-US" dirty="0"/>
              <a:t>Parents should do a personal emotional inventory to identify lingering frustrations at bedtime</a:t>
            </a:r>
          </a:p>
          <a:p>
            <a:r>
              <a:rPr lang="en-US" dirty="0"/>
              <a:t>Before entering a bedroom, engage in any grounding or de-escalation necessary to be composed</a:t>
            </a:r>
          </a:p>
          <a:p>
            <a:r>
              <a:rPr lang="en-US" dirty="0"/>
              <a:t>Decide to either ‘move on’ from earlier frustrations or briefly seek closure</a:t>
            </a:r>
          </a:p>
          <a:p>
            <a:r>
              <a:rPr lang="en-US" dirty="0"/>
              <a:t>Create a habit the child looks forward to</a:t>
            </a:r>
          </a:p>
          <a:p>
            <a:pPr lvl="1"/>
            <a:r>
              <a:rPr lang="en-US" dirty="0"/>
              <a:t>Story telling</a:t>
            </a:r>
          </a:p>
          <a:p>
            <a:pPr lvl="1"/>
            <a:r>
              <a:rPr lang="en-US" dirty="0"/>
              <a:t>Book reading</a:t>
            </a:r>
          </a:p>
          <a:p>
            <a:pPr lvl="1"/>
            <a:r>
              <a:rPr lang="en-US" dirty="0"/>
              <a:t>Teaching diagnostics </a:t>
            </a:r>
            <a:r>
              <a:rPr lang="en-US" dirty="0">
                <a:sym typeface="Wingdings" panose="05000000000000000000" pitchFamily="2" charset="2"/>
              </a:rPr>
              <a:t></a:t>
            </a:r>
            <a:endParaRPr lang="en-US" dirty="0"/>
          </a:p>
          <a:p>
            <a:r>
              <a:rPr lang="en-US" dirty="0"/>
              <a:t>If the child triggers anger, step out, de-escalate, and return once composed</a:t>
            </a:r>
          </a:p>
          <a:p>
            <a:r>
              <a:rPr lang="en-US" dirty="0"/>
              <a:t>Model grace</a:t>
            </a:r>
          </a:p>
          <a:p>
            <a:r>
              <a:rPr lang="en-US" dirty="0"/>
              <a:t>Always express love</a:t>
            </a:r>
          </a:p>
          <a:p>
            <a:pPr marL="274320" lvl="1" indent="0">
              <a:buNone/>
            </a:pPr>
            <a:endParaRPr lang="en-US" dirty="0">
              <a:sym typeface="Wingdings" panose="05000000000000000000" pitchFamily="2" charset="2"/>
            </a:endParaRPr>
          </a:p>
        </p:txBody>
      </p:sp>
    </p:spTree>
    <p:extLst>
      <p:ext uri="{BB962C8B-B14F-4D97-AF65-F5344CB8AC3E}">
        <p14:creationId xmlns:p14="http://schemas.microsoft.com/office/powerpoint/2010/main" val="164251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10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1000"/>
                                        <p:tgtEl>
                                          <p:spTgt spid="6">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fade">
                                      <p:cBhvr>
                                        <p:cTn id="25" dur="1000"/>
                                        <p:tgtEl>
                                          <p:spTgt spid="6">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1000"/>
                                        <p:tgtEl>
                                          <p:spTgt spid="6">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fade">
                                      <p:cBhvr>
                                        <p:cTn id="31" dur="1000"/>
                                        <p:tgtEl>
                                          <p:spTgt spid="6">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8" end="8"/>
                                            </p:txEl>
                                          </p:spTgt>
                                        </p:tgtEl>
                                        <p:attrNameLst>
                                          <p:attrName>style.visibility</p:attrName>
                                        </p:attrNameLst>
                                      </p:cBhvr>
                                      <p:to>
                                        <p:strVal val="visible"/>
                                      </p:to>
                                    </p:set>
                                    <p:animEffect transition="in" filter="fade">
                                      <p:cBhvr>
                                        <p:cTn id="36" dur="1000"/>
                                        <p:tgtEl>
                                          <p:spTgt spid="6">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animEffect transition="in" filter="fade">
                                      <p:cBhvr>
                                        <p:cTn id="41" dur="1000"/>
                                        <p:tgtEl>
                                          <p:spTgt spid="6">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
                                            <p:txEl>
                                              <p:pRg st="10" end="10"/>
                                            </p:txEl>
                                          </p:spTgt>
                                        </p:tgtEl>
                                        <p:attrNameLst>
                                          <p:attrName>style.visibility</p:attrName>
                                        </p:attrNameLst>
                                      </p:cBhvr>
                                      <p:to>
                                        <p:strVal val="visible"/>
                                      </p:to>
                                    </p:set>
                                    <p:animEffect transition="in" filter="fade">
                                      <p:cBhvr>
                                        <p:cTn id="46" dur="1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C40A8-F9AA-4537-BCDD-C10301589203}"/>
              </a:ext>
            </a:extLst>
          </p:cNvPr>
          <p:cNvSpPr>
            <a:spLocks noGrp="1"/>
          </p:cNvSpPr>
          <p:nvPr>
            <p:ph type="title"/>
          </p:nvPr>
        </p:nvSpPr>
        <p:spPr/>
        <p:txBody>
          <a:bodyPr/>
          <a:lstStyle/>
          <a:p>
            <a:r>
              <a:rPr lang="en-US" dirty="0"/>
              <a:t>How do I get started on all of this?</a:t>
            </a:r>
          </a:p>
        </p:txBody>
      </p:sp>
      <p:sp>
        <p:nvSpPr>
          <p:cNvPr id="3" name="Content Placeholder 2">
            <a:extLst>
              <a:ext uri="{FF2B5EF4-FFF2-40B4-BE49-F238E27FC236}">
                <a16:creationId xmlns:a16="http://schemas.microsoft.com/office/drawing/2014/main" id="{8CE8E77C-0DDF-45C2-8CC4-932E07C4B69C}"/>
              </a:ext>
            </a:extLst>
          </p:cNvPr>
          <p:cNvSpPr>
            <a:spLocks noGrp="1"/>
          </p:cNvSpPr>
          <p:nvPr>
            <p:ph idx="1"/>
          </p:nvPr>
        </p:nvSpPr>
        <p:spPr/>
        <p:txBody>
          <a:bodyPr>
            <a:normAutofit fontScale="92500" lnSpcReduction="20000"/>
          </a:bodyPr>
          <a:lstStyle/>
          <a:p>
            <a:endParaRPr lang="en-US" dirty="0"/>
          </a:p>
          <a:p>
            <a:pPr marL="0" indent="0" algn="ctr">
              <a:buNone/>
            </a:pPr>
            <a:r>
              <a:rPr lang="en-US" sz="4400" dirty="0">
                <a:latin typeface="Garamond" panose="02020404030301010803" pitchFamily="18" charset="0"/>
              </a:rPr>
              <a:t>Begin </a:t>
            </a:r>
            <a:r>
              <a:rPr lang="en-US" sz="4400" dirty="0">
                <a:solidFill>
                  <a:srgbClr val="7030A0"/>
                </a:solidFill>
                <a:latin typeface="Garamond" panose="02020404030301010803" pitchFamily="18" charset="0"/>
              </a:rPr>
              <a:t>wherever you are </a:t>
            </a:r>
            <a:r>
              <a:rPr lang="en-US" sz="4400" dirty="0">
                <a:latin typeface="Garamond" panose="02020404030301010803" pitchFamily="18" charset="0"/>
              </a:rPr>
              <a:t>or </a:t>
            </a:r>
          </a:p>
          <a:p>
            <a:pPr marL="0" indent="0" algn="ctr">
              <a:buNone/>
            </a:pPr>
            <a:r>
              <a:rPr lang="en-US" sz="4400" dirty="0">
                <a:solidFill>
                  <a:srgbClr val="7030A0"/>
                </a:solidFill>
                <a:latin typeface="Garamond" panose="02020404030301010803" pitchFamily="18" charset="0"/>
              </a:rPr>
              <a:t>wherever the family </a:t>
            </a:r>
            <a:r>
              <a:rPr lang="en-US" sz="4400" dirty="0">
                <a:latin typeface="Garamond" panose="02020404030301010803" pitchFamily="18" charset="0"/>
              </a:rPr>
              <a:t>you are working with </a:t>
            </a:r>
            <a:r>
              <a:rPr lang="en-US" sz="4400" dirty="0">
                <a:solidFill>
                  <a:srgbClr val="7030A0"/>
                </a:solidFill>
                <a:latin typeface="Garamond" panose="02020404030301010803" pitchFamily="18" charset="0"/>
              </a:rPr>
              <a:t>is</a:t>
            </a:r>
            <a:r>
              <a:rPr lang="en-US" sz="4400" dirty="0">
                <a:latin typeface="Garamond" panose="02020404030301010803" pitchFamily="18" charset="0"/>
              </a:rPr>
              <a:t>.</a:t>
            </a:r>
          </a:p>
          <a:p>
            <a:pPr algn="ctr"/>
            <a:endParaRPr lang="en-US" sz="4400" dirty="0">
              <a:latin typeface="Garamond" panose="02020404030301010803" pitchFamily="18" charset="0"/>
            </a:endParaRPr>
          </a:p>
          <a:p>
            <a:pPr marL="0" indent="0" algn="ctr">
              <a:buNone/>
            </a:pPr>
            <a:r>
              <a:rPr lang="en-US" sz="4400" dirty="0">
                <a:latin typeface="Garamond" panose="02020404030301010803" pitchFamily="18" charset="0"/>
              </a:rPr>
              <a:t>Then courageously strive for </a:t>
            </a:r>
          </a:p>
          <a:p>
            <a:pPr marL="0" indent="0" algn="ctr">
              <a:buNone/>
            </a:pPr>
            <a:r>
              <a:rPr lang="en-US" sz="4400" dirty="0">
                <a:latin typeface="Garamond" panose="02020404030301010803" pitchFamily="18" charset="0"/>
              </a:rPr>
              <a:t>‘</a:t>
            </a:r>
            <a:r>
              <a:rPr lang="en-US" sz="4400" dirty="0">
                <a:solidFill>
                  <a:srgbClr val="7030A0"/>
                </a:solidFill>
                <a:latin typeface="Garamond" panose="02020404030301010803" pitchFamily="18" charset="0"/>
              </a:rPr>
              <a:t>small accomplishments</a:t>
            </a:r>
            <a:r>
              <a:rPr lang="en-US" sz="4400" dirty="0">
                <a:latin typeface="Garamond" panose="02020404030301010803" pitchFamily="18" charset="0"/>
              </a:rPr>
              <a:t>’…</a:t>
            </a:r>
          </a:p>
        </p:txBody>
      </p:sp>
    </p:spTree>
    <p:extLst>
      <p:ext uri="{BB962C8B-B14F-4D97-AF65-F5344CB8AC3E}">
        <p14:creationId xmlns:p14="http://schemas.microsoft.com/office/powerpoint/2010/main" val="35896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1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89A63-9BA0-4773-B71C-E0078694A261}"/>
              </a:ext>
            </a:extLst>
          </p:cNvPr>
          <p:cNvSpPr>
            <a:spLocks noGrp="1"/>
          </p:cNvSpPr>
          <p:nvPr>
            <p:ph type="title"/>
          </p:nvPr>
        </p:nvSpPr>
        <p:spPr/>
        <p:txBody>
          <a:bodyPr/>
          <a:lstStyle/>
          <a:p>
            <a:r>
              <a:rPr lang="en-US" dirty="0"/>
              <a:t>Word Association Game</a:t>
            </a:r>
          </a:p>
        </p:txBody>
      </p:sp>
      <p:sp>
        <p:nvSpPr>
          <p:cNvPr id="3" name="Content Placeholder 2">
            <a:extLst>
              <a:ext uri="{FF2B5EF4-FFF2-40B4-BE49-F238E27FC236}">
                <a16:creationId xmlns:a16="http://schemas.microsoft.com/office/drawing/2014/main" id="{A91D659F-4ADE-48F3-82E0-08BAA77D6D83}"/>
              </a:ext>
            </a:extLst>
          </p:cNvPr>
          <p:cNvSpPr>
            <a:spLocks noGrp="1"/>
          </p:cNvSpPr>
          <p:nvPr>
            <p:ph idx="1"/>
          </p:nvPr>
        </p:nvSpPr>
        <p:spPr/>
        <p:txBody>
          <a:bodyPr>
            <a:normAutofit/>
          </a:bodyPr>
          <a:lstStyle/>
          <a:p>
            <a:r>
              <a:rPr lang="en-US" sz="3200" dirty="0">
                <a:solidFill>
                  <a:srgbClr val="FF0000"/>
                </a:solidFill>
              </a:rPr>
              <a:t>Burnout</a:t>
            </a:r>
          </a:p>
          <a:p>
            <a:r>
              <a:rPr lang="en-US" sz="3200" dirty="0">
                <a:solidFill>
                  <a:srgbClr val="FF0000"/>
                </a:solidFill>
              </a:rPr>
              <a:t>Chronic Fatigue</a:t>
            </a:r>
          </a:p>
          <a:p>
            <a:r>
              <a:rPr lang="en-US" sz="3200" dirty="0">
                <a:solidFill>
                  <a:srgbClr val="FF0000"/>
                </a:solidFill>
              </a:rPr>
              <a:t>Vicarious Trauma</a:t>
            </a:r>
          </a:p>
          <a:p>
            <a:r>
              <a:rPr lang="en-US" sz="3200" dirty="0">
                <a:solidFill>
                  <a:srgbClr val="FF0000"/>
                </a:solidFill>
              </a:rPr>
              <a:t>‘Compassion Fatigue’</a:t>
            </a:r>
          </a:p>
        </p:txBody>
      </p:sp>
    </p:spTree>
    <p:extLst>
      <p:ext uri="{BB962C8B-B14F-4D97-AF65-F5344CB8AC3E}">
        <p14:creationId xmlns:p14="http://schemas.microsoft.com/office/powerpoint/2010/main" val="334940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B2FC3-2458-4D57-AF08-4DC12B60F897}"/>
              </a:ext>
            </a:extLst>
          </p:cNvPr>
          <p:cNvSpPr>
            <a:spLocks noGrp="1"/>
          </p:cNvSpPr>
          <p:nvPr>
            <p:ph type="title"/>
          </p:nvPr>
        </p:nvSpPr>
        <p:spPr/>
        <p:txBody>
          <a:bodyPr/>
          <a:lstStyle/>
          <a:p>
            <a:r>
              <a:rPr lang="en-US" dirty="0">
                <a:solidFill>
                  <a:schemeClr val="accent1">
                    <a:lumMod val="50000"/>
                  </a:schemeClr>
                </a:solidFill>
              </a:rPr>
              <a:t>My hope and desire…</a:t>
            </a:r>
          </a:p>
        </p:txBody>
      </p:sp>
      <p:sp>
        <p:nvSpPr>
          <p:cNvPr id="3" name="Content Placeholder 2">
            <a:extLst>
              <a:ext uri="{FF2B5EF4-FFF2-40B4-BE49-F238E27FC236}">
                <a16:creationId xmlns:a16="http://schemas.microsoft.com/office/drawing/2014/main" id="{7922E7FE-2F65-4081-8155-84D57E312849}"/>
              </a:ext>
            </a:extLst>
          </p:cNvPr>
          <p:cNvSpPr>
            <a:spLocks noGrp="1"/>
          </p:cNvSpPr>
          <p:nvPr>
            <p:ph sz="half" idx="1"/>
          </p:nvPr>
        </p:nvSpPr>
        <p:spPr/>
        <p:txBody>
          <a:bodyPr>
            <a:noAutofit/>
          </a:bodyPr>
          <a:lstStyle/>
          <a:p>
            <a:pPr marL="0" indent="0">
              <a:buNone/>
            </a:pPr>
            <a:r>
              <a:rPr lang="en-US" sz="4000" dirty="0">
                <a:latin typeface="Garamond" panose="02020404030301010803" pitchFamily="18" charset="0"/>
              </a:rPr>
              <a:t>That your efforts to teach families to engage routinely in </a:t>
            </a:r>
            <a:r>
              <a:rPr lang="en-US" sz="4000" dirty="0">
                <a:solidFill>
                  <a:srgbClr val="7030A0"/>
                </a:solidFill>
                <a:latin typeface="Garamond" panose="02020404030301010803" pitchFamily="18" charset="0"/>
              </a:rPr>
              <a:t>Meaning-Making</a:t>
            </a:r>
            <a:r>
              <a:rPr lang="en-US" sz="4000" dirty="0">
                <a:latin typeface="Garamond" panose="02020404030301010803" pitchFamily="18" charset="0"/>
              </a:rPr>
              <a:t> ways…</a:t>
            </a:r>
          </a:p>
        </p:txBody>
      </p:sp>
      <p:sp>
        <p:nvSpPr>
          <p:cNvPr id="4" name="Content Placeholder 3">
            <a:extLst>
              <a:ext uri="{FF2B5EF4-FFF2-40B4-BE49-F238E27FC236}">
                <a16:creationId xmlns:a16="http://schemas.microsoft.com/office/drawing/2014/main" id="{4D86BE53-FBB1-41B2-A63A-4C07FF437611}"/>
              </a:ext>
            </a:extLst>
          </p:cNvPr>
          <p:cNvSpPr>
            <a:spLocks noGrp="1"/>
          </p:cNvSpPr>
          <p:nvPr>
            <p:ph sz="half" idx="2"/>
          </p:nvPr>
        </p:nvSpPr>
        <p:spPr/>
        <p:txBody>
          <a:bodyPr>
            <a:normAutofit/>
          </a:bodyPr>
          <a:lstStyle/>
          <a:p>
            <a:pPr marL="0" indent="0" algn="ctr">
              <a:buNone/>
            </a:pPr>
            <a:r>
              <a:rPr lang="en-US" sz="4400" dirty="0">
                <a:latin typeface="Garamond" panose="02020404030301010803" pitchFamily="18" charset="0"/>
              </a:rPr>
              <a:t>…will promote </a:t>
            </a:r>
            <a:r>
              <a:rPr lang="en-US" sz="4400" dirty="0">
                <a:solidFill>
                  <a:srgbClr val="7030A0"/>
                </a:solidFill>
                <a:latin typeface="Garamond" panose="02020404030301010803" pitchFamily="18" charset="0"/>
              </a:rPr>
              <a:t>Harmony </a:t>
            </a:r>
          </a:p>
          <a:p>
            <a:pPr marL="0" indent="0" algn="ctr">
              <a:buNone/>
            </a:pPr>
            <a:r>
              <a:rPr lang="en-US" sz="4400" dirty="0">
                <a:solidFill>
                  <a:srgbClr val="7030A0"/>
                </a:solidFill>
                <a:latin typeface="Garamond" panose="02020404030301010803" pitchFamily="18" charset="0"/>
              </a:rPr>
              <a:t>&amp; </a:t>
            </a:r>
          </a:p>
          <a:p>
            <a:pPr marL="0" indent="0" algn="ctr">
              <a:buNone/>
            </a:pPr>
            <a:r>
              <a:rPr lang="en-US" sz="4400" dirty="0">
                <a:solidFill>
                  <a:srgbClr val="7030A0"/>
                </a:solidFill>
                <a:latin typeface="Garamond" panose="02020404030301010803" pitchFamily="18" charset="0"/>
              </a:rPr>
              <a:t>Growth</a:t>
            </a:r>
          </a:p>
        </p:txBody>
      </p:sp>
    </p:spTree>
    <p:extLst>
      <p:ext uri="{BB962C8B-B14F-4D97-AF65-F5344CB8AC3E}">
        <p14:creationId xmlns:p14="http://schemas.microsoft.com/office/powerpoint/2010/main" val="202086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500"/>
                                        <p:tgtEl>
                                          <p:spTgt spid="4">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1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B2FC3-2458-4D57-AF08-4DC12B60F897}"/>
              </a:ext>
            </a:extLst>
          </p:cNvPr>
          <p:cNvSpPr>
            <a:spLocks noGrp="1"/>
          </p:cNvSpPr>
          <p:nvPr>
            <p:ph type="title"/>
          </p:nvPr>
        </p:nvSpPr>
        <p:spPr/>
        <p:txBody>
          <a:bodyPr/>
          <a:lstStyle/>
          <a:p>
            <a:r>
              <a:rPr lang="en-US" dirty="0">
                <a:solidFill>
                  <a:schemeClr val="accent1">
                    <a:lumMod val="50000"/>
                  </a:schemeClr>
                </a:solidFill>
              </a:rPr>
              <a:t>Questions?</a:t>
            </a:r>
          </a:p>
        </p:txBody>
      </p:sp>
      <p:sp>
        <p:nvSpPr>
          <p:cNvPr id="3" name="Content Placeholder 2">
            <a:extLst>
              <a:ext uri="{FF2B5EF4-FFF2-40B4-BE49-F238E27FC236}">
                <a16:creationId xmlns:a16="http://schemas.microsoft.com/office/drawing/2014/main" id="{7922E7FE-2F65-4081-8155-84D57E312849}"/>
              </a:ext>
            </a:extLst>
          </p:cNvPr>
          <p:cNvSpPr>
            <a:spLocks noGrp="1"/>
          </p:cNvSpPr>
          <p:nvPr>
            <p:ph sz="half" idx="1"/>
          </p:nvPr>
        </p:nvSpPr>
        <p:spPr/>
        <p:txBody>
          <a:bodyPr>
            <a:noAutofit/>
          </a:bodyPr>
          <a:lstStyle/>
          <a:p>
            <a:pPr marL="0" indent="0">
              <a:buNone/>
            </a:pPr>
            <a:r>
              <a:rPr lang="en-US" sz="4000" dirty="0">
                <a:latin typeface="Garamond" panose="02020404030301010803" pitchFamily="18" charset="0"/>
              </a:rPr>
              <a:t>I will take a couple of questions that have been compiled in the chat.</a:t>
            </a:r>
          </a:p>
        </p:txBody>
      </p:sp>
      <p:sp>
        <p:nvSpPr>
          <p:cNvPr id="4" name="Content Placeholder 3">
            <a:extLst>
              <a:ext uri="{FF2B5EF4-FFF2-40B4-BE49-F238E27FC236}">
                <a16:creationId xmlns:a16="http://schemas.microsoft.com/office/drawing/2014/main" id="{4D86BE53-FBB1-41B2-A63A-4C07FF437611}"/>
              </a:ext>
            </a:extLst>
          </p:cNvPr>
          <p:cNvSpPr>
            <a:spLocks noGrp="1"/>
          </p:cNvSpPr>
          <p:nvPr>
            <p:ph sz="half" idx="2"/>
          </p:nvPr>
        </p:nvSpPr>
        <p:spPr>
          <a:xfrm>
            <a:off x="6545650" y="2103120"/>
            <a:ext cx="4663440" cy="3749040"/>
          </a:xfrm>
        </p:spPr>
        <p:txBody>
          <a:bodyPr>
            <a:normAutofit/>
          </a:bodyPr>
          <a:lstStyle/>
          <a:p>
            <a:pPr marL="0" indent="0" algn="ctr">
              <a:buNone/>
            </a:pPr>
            <a:endParaRPr lang="en-US" sz="4400" dirty="0">
              <a:solidFill>
                <a:srgbClr val="7030A0"/>
              </a:solidFill>
              <a:latin typeface="Garamond" panose="02020404030301010803" pitchFamily="18" charset="0"/>
            </a:endParaRPr>
          </a:p>
        </p:txBody>
      </p:sp>
      <p:pic>
        <p:nvPicPr>
          <p:cNvPr id="1026" name="Picture 2" descr="Any Questions Images – Browse 4,026 Stock Photos, Vectors, and Video |  Adobe Stock">
            <a:extLst>
              <a:ext uri="{FF2B5EF4-FFF2-40B4-BE49-F238E27FC236}">
                <a16:creationId xmlns:a16="http://schemas.microsoft.com/office/drawing/2014/main" id="{DFFF09D4-733C-504D-B7D1-32AE87CB57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6980" y="2298583"/>
            <a:ext cx="4106852" cy="2944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12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nodePh="1">
                                  <p:stCondLst>
                                    <p:cond delay="0"/>
                                  </p:stCondLst>
                                  <p:endCondLst>
                                    <p:cond evt="begin" delay="0">
                                      <p:tn val="10"/>
                                    </p:cond>
                                  </p:end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366E6-B2BF-488F-A062-26AE04EAFDC5}"/>
              </a:ext>
            </a:extLst>
          </p:cNvPr>
          <p:cNvSpPr>
            <a:spLocks noGrp="1"/>
          </p:cNvSpPr>
          <p:nvPr>
            <p:ph type="title"/>
          </p:nvPr>
        </p:nvSpPr>
        <p:spPr/>
        <p:txBody>
          <a:bodyPr/>
          <a:lstStyle/>
          <a:p>
            <a:r>
              <a:rPr lang="en-US" dirty="0">
                <a:latin typeface="Arial Narrow" panose="020B0606020202030204" pitchFamily="34" charset="0"/>
              </a:rPr>
              <a:t>Thank you so much for participating &amp;</a:t>
            </a:r>
            <a:br>
              <a:rPr lang="en-US" dirty="0">
                <a:latin typeface="Arial Narrow" panose="020B0606020202030204" pitchFamily="34" charset="0"/>
              </a:rPr>
            </a:br>
            <a:r>
              <a:rPr lang="en-US" dirty="0">
                <a:latin typeface="Arial Narrow" panose="020B0606020202030204" pitchFamily="34" charset="0"/>
              </a:rPr>
              <a:t>for your commitment to work with Families!</a:t>
            </a:r>
          </a:p>
        </p:txBody>
      </p:sp>
      <p:sp>
        <p:nvSpPr>
          <p:cNvPr id="3" name="Content Placeholder 2">
            <a:extLst>
              <a:ext uri="{FF2B5EF4-FFF2-40B4-BE49-F238E27FC236}">
                <a16:creationId xmlns:a16="http://schemas.microsoft.com/office/drawing/2014/main" id="{B00443DC-B037-4676-B1E6-5B6D84C92E19}"/>
              </a:ext>
            </a:extLst>
          </p:cNvPr>
          <p:cNvSpPr>
            <a:spLocks noGrp="1"/>
          </p:cNvSpPr>
          <p:nvPr>
            <p:ph idx="1"/>
          </p:nvPr>
        </p:nvSpPr>
        <p:spPr>
          <a:xfrm>
            <a:off x="1066800" y="2524125"/>
            <a:ext cx="10058400" cy="3428619"/>
          </a:xfrm>
        </p:spPr>
        <p:txBody>
          <a:bodyPr>
            <a:normAutofit/>
          </a:bodyPr>
          <a:lstStyle/>
          <a:p>
            <a:pPr marL="0" indent="0">
              <a:buNone/>
            </a:pPr>
            <a:r>
              <a:rPr lang="en-US" sz="3600" dirty="0">
                <a:latin typeface="Arial Narrow" panose="020B0606020202030204" pitchFamily="34" charset="0"/>
              </a:rPr>
              <a:t>If you have follow-up questions or feedback that might help me to provide improved future talks, contact me at:</a:t>
            </a:r>
          </a:p>
          <a:p>
            <a:endParaRPr lang="en-US" sz="3600" dirty="0">
              <a:latin typeface="Arial Narrow" panose="020B0606020202030204" pitchFamily="34" charset="0"/>
            </a:endParaRPr>
          </a:p>
          <a:p>
            <a:pPr marL="0" indent="0" algn="ctr">
              <a:buNone/>
            </a:pPr>
            <a:r>
              <a:rPr lang="en-US" sz="3600" dirty="0">
                <a:solidFill>
                  <a:schemeClr val="accent5">
                    <a:lumMod val="50000"/>
                  </a:schemeClr>
                </a:solidFill>
                <a:latin typeface="Arial Narrow" panose="020B0606020202030204" pitchFamily="34" charset="0"/>
              </a:rPr>
              <a:t>lbossard@bpandftp.com</a:t>
            </a:r>
          </a:p>
        </p:txBody>
      </p:sp>
    </p:spTree>
    <p:extLst>
      <p:ext uri="{BB962C8B-B14F-4D97-AF65-F5344CB8AC3E}">
        <p14:creationId xmlns:p14="http://schemas.microsoft.com/office/powerpoint/2010/main" val="1242763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AC1A9-E2FB-4BCC-BDD0-9DE3E485B573}"/>
              </a:ext>
            </a:extLst>
          </p:cNvPr>
          <p:cNvSpPr>
            <a:spLocks noGrp="1"/>
          </p:cNvSpPr>
          <p:nvPr>
            <p:ph type="title"/>
          </p:nvPr>
        </p:nvSpPr>
        <p:spPr/>
        <p:txBody>
          <a:bodyPr>
            <a:normAutofit/>
          </a:bodyPr>
          <a:lstStyle/>
          <a:p>
            <a:r>
              <a:rPr lang="en-US" dirty="0">
                <a:solidFill>
                  <a:srgbClr val="7030A0"/>
                </a:solidFill>
              </a:rPr>
              <a:t>“The Cost of Caring”</a:t>
            </a:r>
          </a:p>
        </p:txBody>
      </p:sp>
      <p:sp>
        <p:nvSpPr>
          <p:cNvPr id="3" name="Content Placeholder 2">
            <a:extLst>
              <a:ext uri="{FF2B5EF4-FFF2-40B4-BE49-F238E27FC236}">
                <a16:creationId xmlns:a16="http://schemas.microsoft.com/office/drawing/2014/main" id="{899B6E5A-C1F3-4138-9D20-1F6A9E9165E4}"/>
              </a:ext>
            </a:extLst>
          </p:cNvPr>
          <p:cNvSpPr>
            <a:spLocks noGrp="1"/>
          </p:cNvSpPr>
          <p:nvPr>
            <p:ph idx="1"/>
          </p:nvPr>
        </p:nvSpPr>
        <p:spPr/>
        <p:txBody>
          <a:bodyPr>
            <a:norm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In 1995, Charles Figley defined “compassion fatigue” as “the cost of caring.”</a:t>
            </a:r>
          </a:p>
          <a:p>
            <a:pPr marL="0" marR="0">
              <a:lnSpc>
                <a:spcPct val="107000"/>
              </a:lnSpc>
              <a:spcBef>
                <a:spcPts val="0"/>
              </a:spcBef>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algn="ctr">
              <a:lnSpc>
                <a:spcPct val="107000"/>
              </a:lnSpc>
              <a:spcBef>
                <a:spcPts val="0"/>
              </a:spcBef>
              <a:spcAft>
                <a:spcPts val="800"/>
              </a:spcAft>
            </a:pPr>
            <a:r>
              <a:rPr lang="en-US" sz="4400" dirty="0">
                <a:effectLst/>
                <a:latin typeface="Calibri" panose="020F0502020204030204" pitchFamily="34" charset="0"/>
                <a:ea typeface="Calibri" panose="020F0502020204030204" pitchFamily="34" charset="0"/>
                <a:cs typeface="Times New Roman" panose="02020603050405020304" pitchFamily="18" charset="0"/>
              </a:rPr>
              <a:t>We’ve talked about it but have we REALLY talked about it as it relates to </a:t>
            </a:r>
            <a:r>
              <a:rPr lang="en-US" sz="4400" b="1" dirty="0">
                <a:effectLst/>
                <a:latin typeface="Calibri" panose="020F0502020204030204" pitchFamily="34" charset="0"/>
                <a:ea typeface="Calibri" panose="020F0502020204030204" pitchFamily="34" charset="0"/>
                <a:cs typeface="Times New Roman" panose="02020603050405020304" pitchFamily="18" charset="0"/>
              </a:rPr>
              <a:t>our own </a:t>
            </a:r>
            <a:r>
              <a:rPr lang="en-US" sz="4400" dirty="0">
                <a:effectLst/>
                <a:latin typeface="Calibri" panose="020F0502020204030204" pitchFamily="34" charset="0"/>
                <a:ea typeface="Calibri" panose="020F0502020204030204" pitchFamily="34" charset="0"/>
                <a:cs typeface="Times New Roman" panose="02020603050405020304" pitchFamily="18" charset="0"/>
              </a:rPr>
              <a:t>mental health?</a:t>
            </a:r>
          </a:p>
          <a:p>
            <a:pPr marL="0" marR="0">
              <a:lnSpc>
                <a:spcPct val="107000"/>
              </a:lnSpc>
              <a:spcBef>
                <a:spcPts val="0"/>
              </a:spcBef>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5470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00D18-6E0D-4DAF-8F8A-7B15C7E67792}"/>
              </a:ext>
            </a:extLst>
          </p:cNvPr>
          <p:cNvSpPr>
            <a:spLocks noGrp="1"/>
          </p:cNvSpPr>
          <p:nvPr>
            <p:ph type="title"/>
          </p:nvPr>
        </p:nvSpPr>
        <p:spPr/>
        <p:txBody>
          <a:bodyPr/>
          <a:lstStyle/>
          <a:p>
            <a:r>
              <a:rPr lang="en-US" dirty="0"/>
              <a:t>A nurse’s story</a:t>
            </a:r>
          </a:p>
        </p:txBody>
      </p:sp>
      <p:sp>
        <p:nvSpPr>
          <p:cNvPr id="3" name="Content Placeholder 2">
            <a:extLst>
              <a:ext uri="{FF2B5EF4-FFF2-40B4-BE49-F238E27FC236}">
                <a16:creationId xmlns:a16="http://schemas.microsoft.com/office/drawing/2014/main" id="{99CC5FEF-AF96-4765-9342-79229E7FC1B9}"/>
              </a:ext>
            </a:extLst>
          </p:cNvPr>
          <p:cNvSpPr>
            <a:spLocks noGrp="1"/>
          </p:cNvSpPr>
          <p:nvPr>
            <p:ph sz="half" idx="1"/>
          </p:nvPr>
        </p:nvSpPr>
        <p:spPr/>
        <p:txBody>
          <a:bodyPr/>
          <a:lstStyle/>
          <a:p>
            <a:endParaRPr lang="en-US" sz="2000" dirty="0">
              <a:effectLst/>
              <a:latin typeface="Bahnschrift" panose="020B0502040204020203" pitchFamily="34" charset="0"/>
              <a:ea typeface="Calibri" panose="020F0502020204030204" pitchFamily="34" charset="0"/>
              <a:cs typeface="Times New Roman" panose="02020603050405020304" pitchFamily="18" charset="0"/>
            </a:endParaRPr>
          </a:p>
          <a:p>
            <a:endParaRPr lang="en-US" sz="2000" dirty="0">
              <a:latin typeface="Bahnschrift" panose="020B0502040204020203" pitchFamily="34" charset="0"/>
              <a:ea typeface="Calibri" panose="020F0502020204030204" pitchFamily="34" charset="0"/>
              <a:cs typeface="Times New Roman" panose="02020603050405020304" pitchFamily="18" charset="0"/>
            </a:endParaRPr>
          </a:p>
          <a:p>
            <a:r>
              <a:rPr lang="en-US" sz="2000" dirty="0">
                <a:effectLst/>
                <a:latin typeface="Bahnschrift" panose="020B0502040204020203" pitchFamily="34" charset="0"/>
                <a:ea typeface="Calibri" panose="020F0502020204030204" pitchFamily="34" charset="0"/>
                <a:cs typeface="Times New Roman" panose="02020603050405020304" pitchFamily="18" charset="0"/>
              </a:rPr>
              <a:t>Nurse Supervisor- Lead Charge Nurse </a:t>
            </a:r>
          </a:p>
          <a:p>
            <a:endParaRPr lang="en-US" sz="2000" dirty="0">
              <a:effectLst/>
              <a:latin typeface="Bahnschrift" panose="020B0502040204020203" pitchFamily="34" charset="0"/>
              <a:ea typeface="Calibri" panose="020F0502020204030204" pitchFamily="34" charset="0"/>
              <a:cs typeface="Times New Roman" panose="02020603050405020304" pitchFamily="18" charset="0"/>
            </a:endParaRPr>
          </a:p>
          <a:p>
            <a:r>
              <a:rPr lang="en-US" sz="2000" dirty="0">
                <a:latin typeface="Bahnschrift" panose="020B0502040204020203" pitchFamily="34" charset="0"/>
                <a:ea typeface="Calibri" panose="020F0502020204030204" pitchFamily="34" charset="0"/>
                <a:cs typeface="Times New Roman" panose="02020603050405020304" pitchFamily="18" charset="0"/>
              </a:rPr>
              <a:t>At a hospital in Lincoln, NE</a:t>
            </a:r>
            <a:endParaRPr lang="en-US" sz="2000" dirty="0">
              <a:effectLst/>
              <a:latin typeface="Bahnschrift" panose="020B0502040204020203" pitchFamily="34" charset="0"/>
              <a:ea typeface="Calibri" panose="020F0502020204030204" pitchFamily="34" charset="0"/>
              <a:cs typeface="Times New Roman" panose="02020603050405020304" pitchFamily="18" charset="0"/>
            </a:endParaRPr>
          </a:p>
          <a:p>
            <a:endParaRPr lang="en-US" dirty="0"/>
          </a:p>
        </p:txBody>
      </p:sp>
      <p:pic>
        <p:nvPicPr>
          <p:cNvPr id="6" name="Content Placeholder 5">
            <a:extLst>
              <a:ext uri="{FF2B5EF4-FFF2-40B4-BE49-F238E27FC236}">
                <a16:creationId xmlns:a16="http://schemas.microsoft.com/office/drawing/2014/main" id="{9A1666C7-5493-40EA-8C89-1158D52C9D68}"/>
              </a:ext>
            </a:extLst>
          </p:cNvPr>
          <p:cNvPicPr>
            <a:picLocks noGrp="1" noChangeAspect="1"/>
          </p:cNvPicPr>
          <p:nvPr>
            <p:ph sz="half" idx="2"/>
          </p:nvPr>
        </p:nvPicPr>
        <p:blipFill>
          <a:blip r:embed="rId2"/>
          <a:stretch>
            <a:fillRect/>
          </a:stretch>
        </p:blipFill>
        <p:spPr>
          <a:xfrm>
            <a:off x="5476875" y="2447925"/>
            <a:ext cx="6017243" cy="2986556"/>
          </a:xfrm>
        </p:spPr>
      </p:pic>
    </p:spTree>
    <p:extLst>
      <p:ext uri="{BB962C8B-B14F-4D97-AF65-F5344CB8AC3E}">
        <p14:creationId xmlns:p14="http://schemas.microsoft.com/office/powerpoint/2010/main" val="3567125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70C3F-35C4-4F06-AB4B-D421CB91A730}"/>
              </a:ext>
            </a:extLst>
          </p:cNvPr>
          <p:cNvSpPr>
            <a:spLocks noGrp="1"/>
          </p:cNvSpPr>
          <p:nvPr>
            <p:ph type="title"/>
          </p:nvPr>
        </p:nvSpPr>
        <p:spPr/>
        <p:txBody>
          <a:bodyPr>
            <a:normAutofit fontScale="90000"/>
          </a:bodyPr>
          <a:lstStyle/>
          <a:p>
            <a:r>
              <a:rPr lang="en-US" sz="2800" b="1" dirty="0">
                <a:effectLst/>
                <a:latin typeface="Calibri" panose="020F0502020204030204" pitchFamily="34" charset="0"/>
                <a:ea typeface="Calibri" panose="020F0502020204030204" pitchFamily="34" charset="0"/>
                <a:cs typeface="Times New Roman" panose="02020603050405020304" pitchFamily="18" charset="0"/>
              </a:rPr>
              <a:t>Question: What have you observed related to the morale of your team through this pandemic? Has it fluctuated with the ‘waves’?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6021BFC-BA13-43EE-A002-D7779824C6CB}"/>
              </a:ext>
            </a:extLst>
          </p:cNvPr>
          <p:cNvSpPr>
            <a:spLocks noGrp="1"/>
          </p:cNvSpPr>
          <p:nvPr>
            <p:ph idx="1"/>
          </p:nvPr>
        </p:nvSpPr>
        <p:spPr/>
        <p:txBody>
          <a:bodyPr/>
          <a:lstStyle/>
          <a:p>
            <a:r>
              <a:rPr lang="en-U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the beginning, everyone was saying “this is why we became nurses!” </a:t>
            </a:r>
          </a:p>
          <a:p>
            <a:r>
              <a:rPr lang="en-U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“About 6 months in, I noticed the team started ‘running on empty.’ It’s like we were dealing with “mass fatigue.” </a:t>
            </a:r>
          </a:p>
          <a:p>
            <a:r>
              <a:rPr lang="en-U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Between waves, morale improved…</a:t>
            </a:r>
          </a:p>
          <a:p>
            <a:r>
              <a:rPr lang="en-U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“But now people are walking around like zombies. We don’t have enough nurses. We’re short staffed. We deal with the daily stress of working with COVID patients.”</a:t>
            </a:r>
          </a:p>
          <a:p>
            <a:endParaRPr lang="en-US" dirty="0"/>
          </a:p>
        </p:txBody>
      </p:sp>
    </p:spTree>
    <p:extLst>
      <p:ext uri="{BB962C8B-B14F-4D97-AF65-F5344CB8AC3E}">
        <p14:creationId xmlns:p14="http://schemas.microsoft.com/office/powerpoint/2010/main" val="388816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59D436-C82E-43E0-8A01-53DF9CED6032}">
  <ds:schemaRefs>
    <ds:schemaRef ds:uri="http://schemas.microsoft.com/sharepoint/v3/contenttype/forms"/>
  </ds:schemaRefs>
</ds:datastoreItem>
</file>

<file path=customXml/itemProps2.xml><?xml version="1.0" encoding="utf-8"?>
<ds:datastoreItem xmlns:ds="http://schemas.openxmlformats.org/officeDocument/2006/customXml" ds:itemID="{946BCBFB-BBC7-42F1-95CD-058E172363A0}">
  <ds:schemaRefs>
    <ds:schemaRef ds:uri="http://schemas.openxmlformats.org/package/2006/metadata/core-properties"/>
    <ds:schemaRef ds:uri="16c05727-aa75-4e4a-9b5f-8a80a1165891"/>
    <ds:schemaRef ds:uri="http://purl.org/dc/elements/1.1/"/>
    <ds:schemaRef ds:uri="http://schemas.microsoft.com/office/2006/metadata/properties"/>
    <ds:schemaRef ds:uri="71af3243-3dd4-4a8d-8c0d-dd76da1f02a5"/>
    <ds:schemaRef ds:uri="http://purl.org/dc/terms/"/>
    <ds:schemaRef ds:uri="http://schemas.microsoft.com/office/2006/documentManagement/typ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1F91CDEB-92ED-41DC-BF33-2916A7687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{1DC60DD8-C6C6-4872-B0ED-AC636D280048}tf11531919_win32</Template>
  <TotalTime>990</TotalTime>
  <Words>2750</Words>
  <Application>Microsoft Office PowerPoint</Application>
  <PresentationFormat>Widescreen</PresentationFormat>
  <Paragraphs>333</Paragraphs>
  <Slides>62</Slides>
  <Notes>1</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62</vt:i4>
      </vt:variant>
    </vt:vector>
  </HeadingPairs>
  <TitlesOfParts>
    <vt:vector size="82" baseType="lpstr">
      <vt:lpstr>Arial</vt:lpstr>
      <vt:lpstr>Arial Narrow</vt:lpstr>
      <vt:lpstr>Arnhem</vt:lpstr>
      <vt:lpstr>Avenir Next LT Pro</vt:lpstr>
      <vt:lpstr>Avenir Next LT Pro Light</vt:lpstr>
      <vt:lpstr>Bahnschrift</vt:lpstr>
      <vt:lpstr>Bahnschrift Light</vt:lpstr>
      <vt:lpstr>Book Antiqua</vt:lpstr>
      <vt:lpstr>Bookman Old Style</vt:lpstr>
      <vt:lpstr>Calibri</vt:lpstr>
      <vt:lpstr>Cambria</vt:lpstr>
      <vt:lpstr>Candara Light</vt:lpstr>
      <vt:lpstr>Copperplate Gothic Light</vt:lpstr>
      <vt:lpstr>Dubai Medium</vt:lpstr>
      <vt:lpstr>Garamond</vt:lpstr>
      <vt:lpstr>Google Sans Text</vt:lpstr>
      <vt:lpstr>Montserrat</vt:lpstr>
      <vt:lpstr>Segoe UI</vt:lpstr>
      <vt:lpstr>Wingdings</vt:lpstr>
      <vt:lpstr>SavonVTI</vt:lpstr>
      <vt:lpstr>Family Engagement:  Using Mindfulness, Positive Role Modeling, and Self-Awareness to Promote Harmony  and Growth</vt:lpstr>
      <vt:lpstr>Introductions</vt:lpstr>
      <vt:lpstr>Objective #1:  Support Harmony in the Family</vt:lpstr>
      <vt:lpstr>Objective #2:  Promote Growth in the Family</vt:lpstr>
      <vt:lpstr>The ‘Elephant in the Room’</vt:lpstr>
      <vt:lpstr>Word Association Game</vt:lpstr>
      <vt:lpstr>“The Cost of Caring”</vt:lpstr>
      <vt:lpstr>A nurse’s story</vt:lpstr>
      <vt:lpstr>Question: What have you observed related to the morale of your team through this pandemic? Has it fluctuated with the ‘waves’? </vt:lpstr>
      <vt:lpstr> Question: How have you personally been affected by the job of not just caring for the sick COVID patients but also the team you lead? </vt:lpstr>
      <vt:lpstr> What are some of the ways that you have coped? </vt:lpstr>
      <vt:lpstr>Can you relate?</vt:lpstr>
      <vt:lpstr>What have been/what are your 3 greatest stressors as an ‘instrument of care’  since COVID hit?</vt:lpstr>
      <vt:lpstr>Family Distress and Fatigue</vt:lpstr>
      <vt:lpstr>Your turn…</vt:lpstr>
      <vt:lpstr>A way forward…</vt:lpstr>
      <vt:lpstr>Back to ‘Building Resiliency’</vt:lpstr>
      <vt:lpstr>Lessons she learned…</vt:lpstr>
      <vt:lpstr>Lessons she learned…</vt:lpstr>
      <vt:lpstr> Take a moment to compare how Astronaut Koch talked about dealing with adversity versus how the charge nurse talked about dealing with adversity.</vt:lpstr>
      <vt:lpstr> Practice ‘Lived Self-Care’ - Self-initiated ongoing practice of taking an active role in protecting one’s well-being and happiness </vt:lpstr>
      <vt:lpstr>Take a look at Lifestyle</vt:lpstr>
      <vt:lpstr>Time for Self-Care</vt:lpstr>
      <vt:lpstr>Mindfulness as a Habit</vt:lpstr>
      <vt:lpstr>Back to ‘Make Meaning-Making the Habit’</vt:lpstr>
      <vt:lpstr>PowerPoint Presentation</vt:lpstr>
      <vt:lpstr>Think about your own household rituals…</vt:lpstr>
      <vt:lpstr>Overarching premise:</vt:lpstr>
      <vt:lpstr>‘Positive Role Modeling’</vt:lpstr>
      <vt:lpstr>Consider the cost</vt:lpstr>
      <vt:lpstr>What are some results of not choosing healthy household habits carefully in our modern world? </vt:lpstr>
      <vt:lpstr>Impact of ‘Cultural Habits’ on Adolescents</vt:lpstr>
      <vt:lpstr>6 Habits of the Household</vt:lpstr>
      <vt:lpstr>Assess:  “What do mornings look like at your house?”</vt:lpstr>
      <vt:lpstr>Earley’s 3 ‘Monsters’ of the Morning</vt:lpstr>
      <vt:lpstr>Earley’s 3 ‘Monsters’ of the Morning</vt:lpstr>
      <vt:lpstr>Earley’s 3 ‘Monsters’ of the Morning</vt:lpstr>
      <vt:lpstr>Instead…</vt:lpstr>
      <vt:lpstr>Ideas for the morning</vt:lpstr>
      <vt:lpstr>Assess:  “What are mealtimes like at your house?”</vt:lpstr>
      <vt:lpstr>Family Dinners are hugely important…</vt:lpstr>
      <vt:lpstr>What is really at the center of mealtimes?</vt:lpstr>
      <vt:lpstr>Ideas for mealtimes</vt:lpstr>
      <vt:lpstr>Assess:  “What are the screentime habits at your house?”</vt:lpstr>
      <vt:lpstr>The reality</vt:lpstr>
      <vt:lpstr>Parenting is hard…and it’s nonstop…</vt:lpstr>
      <vt:lpstr>Ideas for limiting and monitoring screens…</vt:lpstr>
      <vt:lpstr>Assess:  “How does your family engage in play?”</vt:lpstr>
      <vt:lpstr>Ideas for Forming the ‘Habit of Play’…</vt:lpstr>
      <vt:lpstr>Ideas for Forming the ‘Habit of Play’…</vt:lpstr>
      <vt:lpstr>Assess:  “What does conversation sound like in your home?”</vt:lpstr>
      <vt:lpstr>Nurture the ‘habit of finding rhythms of  1-on-1 conversation’ in the home</vt:lpstr>
      <vt:lpstr>Ideas for Forming the ‘Habit of Conversation’…</vt:lpstr>
      <vt:lpstr>Ideas for Forming the ‘Habit of Conversation’…</vt:lpstr>
      <vt:lpstr>Ideas for Forming the ‘Habit of Conversation’…</vt:lpstr>
      <vt:lpstr>Assess:  “What does bedtime look like at your house?”</vt:lpstr>
      <vt:lpstr>‘Let it Go’</vt:lpstr>
      <vt:lpstr>Ideas for Forming the Habit of Reconnection and Extending Grace </vt:lpstr>
      <vt:lpstr>How do I get started on all of this?</vt:lpstr>
      <vt:lpstr>My hope and desire…</vt:lpstr>
      <vt:lpstr>Questions?</vt:lpstr>
      <vt:lpstr>Thank you so much for participating &amp; for your commitment to work with Families!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Engagement: Using Mindfulness, Positive Role Modeling, and Self-Awareness to Promote Harmony  and Growth</dc:title>
  <dc:creator>Luke Bossard</dc:creator>
  <cp:lastModifiedBy>Luke Bossard</cp:lastModifiedBy>
  <cp:revision>10</cp:revision>
  <cp:lastPrinted>2022-01-28T14:47:55Z</cp:lastPrinted>
  <dcterms:created xsi:type="dcterms:W3CDTF">2022-01-24T15:02:06Z</dcterms:created>
  <dcterms:modified xsi:type="dcterms:W3CDTF">2022-10-04T02:58:12Z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